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43"/>
  </p:notesMasterIdLst>
  <p:sldIdLst>
    <p:sldId id="324" r:id="rId2"/>
    <p:sldId id="256" r:id="rId3"/>
    <p:sldId id="307" r:id="rId4"/>
    <p:sldId id="323" r:id="rId5"/>
    <p:sldId id="325" r:id="rId6"/>
    <p:sldId id="353" r:id="rId7"/>
    <p:sldId id="414" r:id="rId8"/>
    <p:sldId id="418" r:id="rId9"/>
    <p:sldId id="377" r:id="rId10"/>
    <p:sldId id="326" r:id="rId11"/>
    <p:sldId id="331" r:id="rId12"/>
    <p:sldId id="332" r:id="rId13"/>
    <p:sldId id="382" r:id="rId14"/>
    <p:sldId id="410" r:id="rId15"/>
    <p:sldId id="411" r:id="rId16"/>
    <p:sldId id="412" r:id="rId17"/>
    <p:sldId id="413" r:id="rId18"/>
    <p:sldId id="343" r:id="rId19"/>
    <p:sldId id="422" r:id="rId20"/>
    <p:sldId id="344" r:id="rId21"/>
    <p:sldId id="359" r:id="rId22"/>
    <p:sldId id="360" r:id="rId23"/>
    <p:sldId id="420" r:id="rId24"/>
    <p:sldId id="421" r:id="rId25"/>
    <p:sldId id="345" r:id="rId26"/>
    <p:sldId id="409" r:id="rId27"/>
    <p:sldId id="346" r:id="rId28"/>
    <p:sldId id="362" r:id="rId29"/>
    <p:sldId id="398" r:id="rId30"/>
    <p:sldId id="427" r:id="rId31"/>
    <p:sldId id="425" r:id="rId32"/>
    <p:sldId id="424" r:id="rId33"/>
    <p:sldId id="347" r:id="rId34"/>
    <p:sldId id="405" r:id="rId35"/>
    <p:sldId id="365" r:id="rId36"/>
    <p:sldId id="368" r:id="rId37"/>
    <p:sldId id="350" r:id="rId38"/>
    <p:sldId id="407" r:id="rId39"/>
    <p:sldId id="431" r:id="rId40"/>
    <p:sldId id="376" r:id="rId41"/>
    <p:sldId id="355" r:id="rId42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3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E6F808"/>
    <a:srgbClr val="23E148"/>
    <a:srgbClr val="4472C4"/>
    <a:srgbClr val="C3B88F"/>
    <a:srgbClr val="3B3838"/>
    <a:srgbClr val="7F7F7F"/>
    <a:srgbClr val="5B9BD5"/>
    <a:srgbClr val="4B4732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7" d="100"/>
          <a:sy n="87" d="100"/>
        </p:scale>
        <p:origin x="552" y="774"/>
      </p:cViewPr>
      <p:guideLst>
        <p:guide orient="horz" pos="912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DAC16-1B9E-4F22-BE76-203FBFBB2F2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DA10E-4035-4D86-B1BF-C6C53B4A2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8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14/10/1446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367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14/10/1446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48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14/10/1446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882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14/10/1446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42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14/10/1446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400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14/10/1446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806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14/10/1446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6755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14/10/1446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165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14/10/1446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975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14/10/1446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128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14/10/1446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603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1DFFC-DF46-4BDF-B7EA-0EB3B1800C89}" type="datetimeFigureOut">
              <a:rPr lang="fa-IR" smtClean="0"/>
              <a:t>14/10/1446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175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9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480" y="399010"/>
            <a:ext cx="4633362" cy="120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93CFE69-79B0-440B-949E-DA17AD834A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527073" y="-91440"/>
            <a:ext cx="4204707" cy="6858000"/>
          </a:xfrm>
          <a:prstGeom prst="rect">
            <a:avLst/>
          </a:prstGeom>
          <a:solidFill>
            <a:srgbClr val="249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3753AF9-461F-4049-BB9D-621E76A514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933798" y="4776439"/>
            <a:ext cx="3571782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38586" y="3182321"/>
            <a:ext cx="4034806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  <a:endParaRPr lang="fa-IR" sz="4800" b="1" dirty="0" smtClean="0">
              <a:solidFill>
                <a:srgbClr val="F7C5A3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algn="ctr" rtl="1"/>
            <a:r>
              <a:rPr lang="fa-IR" sz="4000" b="1" dirty="0" smtClean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4000" b="1" dirty="0">
              <a:solidFill>
                <a:srgbClr val="F7C5A3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28010" y="4906536"/>
            <a:ext cx="3845925" cy="1295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الف</a:t>
            </a:r>
            <a:r>
              <a:rPr lang="fa-IR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/>
              <a:t>بررسي </a:t>
            </a:r>
            <a:r>
              <a:rPr lang="fa-IR" sz="3600" b="1" dirty="0">
                <a:gradFill>
                  <a:gsLst>
                    <a:gs pos="46000">
                      <a:srgbClr val="FFC000">
                        <a:lumMod val="20000"/>
                        <a:lumOff val="80000"/>
                      </a:srgbClr>
                    </a:gs>
                    <a:gs pos="55000">
                      <a:srgbClr val="ED7D31"/>
                    </a:gs>
                    <a:gs pos="76000">
                      <a:srgbClr val="FFFF00"/>
                    </a:gs>
                  </a:gsLst>
                  <a:lin ang="0" scaled="0"/>
                </a:gradFill>
              </a:rPr>
              <a:t>مفاهیم</a:t>
            </a:r>
            <a:r>
              <a:rPr lang="fa-IR" sz="2800" b="1" dirty="0"/>
              <a:t> واژگان سوره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23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0614890" y="3271720"/>
            <a:ext cx="1220369" cy="1173805"/>
          </a:xfrm>
          <a:prstGeom prst="ellipse">
            <a:avLst/>
          </a:prstGeom>
          <a:solidFill>
            <a:srgbClr val="E1C6B3"/>
          </a:solidFill>
          <a:ln>
            <a:solidFill>
              <a:srgbClr val="E1C6B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دین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920954"/>
            <a:ext cx="2023872" cy="301942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2" name="Rectangle 1"/>
          <p:cNvSpPr/>
          <p:nvPr/>
        </p:nvSpPr>
        <p:spPr>
          <a:xfrm>
            <a:off x="7768144" y="287127"/>
            <a:ext cx="42931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 rtl="1"/>
            <a:r>
              <a:rPr lang="fa-IR" sz="3200" b="1" dirty="0">
                <a:cs typeface="B Mitra" panose="00000400000000000000" pitchFamily="2" charset="-78"/>
              </a:rPr>
              <a:t>أَ رَأَيتَ الَّذي يُكَذِّبُ بِالدِّينِ (1)</a:t>
            </a:r>
          </a:p>
        </p:txBody>
      </p:sp>
      <p:sp>
        <p:nvSpPr>
          <p:cNvPr id="3" name="Oval 2"/>
          <p:cNvSpPr/>
          <p:nvPr/>
        </p:nvSpPr>
        <p:spPr>
          <a:xfrm>
            <a:off x="10599364" y="1763255"/>
            <a:ext cx="1220369" cy="1173805"/>
          </a:xfrm>
          <a:prstGeom prst="ellipse">
            <a:avLst/>
          </a:prstGeom>
          <a:solidFill>
            <a:srgbClr val="E1C6B3"/>
          </a:solidFill>
          <a:ln>
            <a:solidFill>
              <a:srgbClr val="E1C6B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کذب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(یکذّب)</a:t>
            </a:r>
            <a:endParaRPr lang="fa-IR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65505" y="1747436"/>
            <a:ext cx="3092493" cy="1205442"/>
          </a:xfrm>
          <a:prstGeom prst="roundRect">
            <a:avLst/>
          </a:prstGeom>
          <a:solidFill>
            <a:srgbClr val="E1C6B3"/>
          </a:solidFill>
          <a:ln>
            <a:solidFill>
              <a:srgbClr val="E1C6B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ما يقابل الصدق، فهو ما يخالف الواقعيّة و الحقّ، كما أنّ الصدق هو ما يكون على حقّ و على واقعيّة.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4406" y="1725529"/>
            <a:ext cx="5168747" cy="1249257"/>
          </a:xfrm>
          <a:prstGeom prst="roundRect">
            <a:avLst/>
          </a:prstGeom>
          <a:solidFill>
            <a:srgbClr val="E1C6B3"/>
          </a:solidFill>
          <a:ln>
            <a:solidFill>
              <a:srgbClr val="E1C6B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در مقابل صدق است و آن چيزي است که با واقعيت و حق مخالف است.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7887202" y="891965"/>
            <a:ext cx="4114800" cy="9727"/>
          </a:xfrm>
          <a:prstGeom prst="line">
            <a:avLst/>
          </a:prstGeom>
          <a:ln w="76200">
            <a:solidFill>
              <a:srgbClr val="E1C6B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eft Arrow 33"/>
          <p:cNvSpPr/>
          <p:nvPr/>
        </p:nvSpPr>
        <p:spPr>
          <a:xfrm>
            <a:off x="6214326" y="3590752"/>
            <a:ext cx="399008" cy="513145"/>
          </a:xfrm>
          <a:prstGeom prst="leftArrow">
            <a:avLst/>
          </a:prstGeom>
          <a:solidFill>
            <a:srgbClr val="E1C6B3"/>
          </a:solidFill>
          <a:ln>
            <a:solidFill>
              <a:srgbClr val="E1C6B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Left Arrow 34"/>
          <p:cNvSpPr/>
          <p:nvPr/>
        </p:nvSpPr>
        <p:spPr>
          <a:xfrm>
            <a:off x="6206088" y="2093585"/>
            <a:ext cx="399008" cy="513145"/>
          </a:xfrm>
          <a:prstGeom prst="leftArrow">
            <a:avLst/>
          </a:prstGeom>
          <a:solidFill>
            <a:srgbClr val="E1C6B3"/>
          </a:solidFill>
          <a:ln>
            <a:solidFill>
              <a:srgbClr val="E1C6B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0" name="Group 59"/>
          <p:cNvGrpSpPr/>
          <p:nvPr/>
        </p:nvGrpSpPr>
        <p:grpSpPr>
          <a:xfrm>
            <a:off x="10220925" y="2224395"/>
            <a:ext cx="141316" cy="251525"/>
            <a:chOff x="10421781" y="1755554"/>
            <a:chExt cx="141316" cy="251525"/>
          </a:xfrm>
          <a:solidFill>
            <a:srgbClr val="E1C6B3"/>
          </a:solidFill>
        </p:grpSpPr>
        <p:sp>
          <p:nvSpPr>
            <p:cNvPr id="57" name="Rectangle 56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solidFill>
                <a:srgbClr val="E1C6B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solidFill>
                <a:srgbClr val="E1C6B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0229163" y="3721562"/>
            <a:ext cx="141316" cy="251525"/>
            <a:chOff x="10421781" y="1755554"/>
            <a:chExt cx="141316" cy="251525"/>
          </a:xfrm>
          <a:solidFill>
            <a:srgbClr val="4BAECC"/>
          </a:solidFill>
        </p:grpSpPr>
        <p:sp>
          <p:nvSpPr>
            <p:cNvPr id="68" name="Rectangle 67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870358" y="3239426"/>
            <a:ext cx="3074850" cy="1205442"/>
          </a:xfrm>
          <a:prstGeom prst="roundRect">
            <a:avLst/>
          </a:prstGeom>
          <a:solidFill>
            <a:srgbClr val="E1C6B3"/>
          </a:solidFill>
          <a:ln>
            <a:solidFill>
              <a:srgbClr val="E1C6B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الخضوع و الانقياد قبال برنامج أو مقرّرات معيّنه‏</a:t>
            </a:r>
            <a:r>
              <a:rPr lang="fa-IR" dirty="0" smtClean="0">
                <a:solidFill>
                  <a:schemeClr val="tx1"/>
                </a:solidFill>
                <a:cs typeface="B Mitra" panose="00000400000000000000" pitchFamily="2" charset="-78"/>
              </a:rPr>
              <a:t>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6119" y="3239426"/>
            <a:ext cx="5189838" cy="1205442"/>
          </a:xfrm>
          <a:prstGeom prst="roundRect">
            <a:avLst/>
          </a:prstGeom>
          <a:solidFill>
            <a:srgbClr val="E1C6B3"/>
          </a:solidFill>
          <a:ln>
            <a:solidFill>
              <a:srgbClr val="E1C6B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 smtClean="0">
                <a:solidFill>
                  <a:schemeClr val="tx1"/>
                </a:solidFill>
                <a:cs typeface="B Mitra" panose="00000400000000000000" pitchFamily="2" charset="-78"/>
              </a:rPr>
              <a:t>خضوع </a:t>
            </a: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و سرسپردگي به برنامه يا مقررات معين.</a:t>
            </a:r>
          </a:p>
          <a:p>
            <a:pPr algn="r" rtl="1">
              <a:lnSpc>
                <a:spcPct val="115000"/>
              </a:lnSpc>
            </a:pPr>
            <a:endParaRPr lang="en-US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212994" y="3716385"/>
            <a:ext cx="141316" cy="251525"/>
            <a:chOff x="10421781" y="1755554"/>
            <a:chExt cx="141316" cy="251525"/>
          </a:xfrm>
          <a:solidFill>
            <a:srgbClr val="E1C6B3"/>
          </a:solidFill>
        </p:grpSpPr>
        <p:sp>
          <p:nvSpPr>
            <p:cNvPr id="25" name="Rectangle 24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solidFill>
                <a:srgbClr val="E1C6B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solidFill>
                <a:srgbClr val="E1C6B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95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chemeClr val="tx2">
              <a:alpha val="25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chemeClr val="tx2">
              <a:alpha val="25000"/>
            </a:schemeClr>
          </a:solidFill>
        </p:spPr>
      </p:pic>
      <p:sp>
        <p:nvSpPr>
          <p:cNvPr id="2" name="Rectangle 1"/>
          <p:cNvSpPr/>
          <p:nvPr/>
        </p:nvSpPr>
        <p:spPr>
          <a:xfrm>
            <a:off x="7829860" y="287127"/>
            <a:ext cx="3720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فَذلِكَ الَّذي يَدُعُّ اليَتيمَ (2)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110069" y="1727202"/>
            <a:ext cx="2798387" cy="1215658"/>
          </a:xfrm>
          <a:prstGeom prst="roundRect">
            <a:avLst/>
          </a:prstGeom>
          <a:solidFill>
            <a:srgbClr val="FBE5D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lnSpc>
                <a:spcPct val="115000"/>
              </a:lnSpc>
            </a:pPr>
            <a:r>
              <a:rPr lang="fa-IR">
                <a:solidFill>
                  <a:prstClr val="black"/>
                </a:solidFill>
                <a:cs typeface="B Mitra" panose="00000400000000000000" pitchFamily="2" charset="-78"/>
              </a:rPr>
              <a:t>هو الدفع بشدّة و عنف.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7117" y="1695517"/>
            <a:ext cx="5296278" cy="1245392"/>
          </a:xfrm>
          <a:prstGeom prst="roundRect">
            <a:avLst/>
          </a:prstGeom>
          <a:solidFill>
            <a:srgbClr val="FBE5D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lnSpc>
                <a:spcPct val="115000"/>
              </a:lnSpc>
            </a:pPr>
            <a:r>
              <a:rPr lang="fa-IR">
                <a:solidFill>
                  <a:prstClr val="black"/>
                </a:solidFill>
                <a:cs typeface="B Mitra" panose="00000400000000000000" pitchFamily="2" charset="-78"/>
              </a:rPr>
              <a:t>دفع کردني که همراه با شدت، سختي و بدون مدارا  است.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06270" y="3568939"/>
            <a:ext cx="2805985" cy="1205442"/>
          </a:xfrm>
          <a:prstGeom prst="roundRect">
            <a:avLst/>
          </a:prstGeom>
          <a:solidFill>
            <a:srgbClr val="FBE5D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lnSpc>
                <a:spcPct val="115000"/>
              </a:lnSpc>
            </a:pPr>
            <a:r>
              <a:rPr lang="fa-IR">
                <a:solidFill>
                  <a:prstClr val="black"/>
                </a:solidFill>
                <a:cs typeface="B Mitra" panose="00000400000000000000" pitchFamily="2" charset="-78"/>
              </a:rPr>
              <a:t>هو انقطاع عمّا يتعلّق به و انفراد فى ضعف‏. اليتم بفقدان الأب المربّى المدبّر المدير لمعيشته و اموره‏.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7117" y="3568939"/>
            <a:ext cx="5296278" cy="1205442"/>
          </a:xfrm>
          <a:prstGeom prst="roundRect">
            <a:avLst/>
          </a:prstGeom>
          <a:solidFill>
            <a:srgbClr val="FBE5D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lnSpc>
                <a:spcPct val="115000"/>
              </a:lnSpc>
            </a:pPr>
            <a:r>
              <a:rPr lang="fa-IR">
                <a:solidFill>
                  <a:prstClr val="black"/>
                </a:solidFill>
                <a:cs typeface="B Mitra" panose="00000400000000000000" pitchFamily="2" charset="-78"/>
              </a:rPr>
              <a:t>یتم به قطع شدن از چیزی که به آن تعلق دارد و در ضعف قرار گرفتن گویند. و یتیم کسی است که مربی و سرپرست امور و معيشت خود را از دست داده است.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7978837" y="894272"/>
            <a:ext cx="3566160" cy="9727"/>
          </a:xfrm>
          <a:prstGeom prst="line">
            <a:avLst/>
          </a:prstGeom>
          <a:ln w="76200">
            <a:solidFill>
              <a:srgbClr val="FBE5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532511" y="3584758"/>
            <a:ext cx="1220369" cy="1173805"/>
          </a:xfrm>
          <a:prstGeom prst="ellipse">
            <a:avLst/>
          </a:prstGeom>
          <a:solidFill>
            <a:srgbClr val="FBE5D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115000"/>
              </a:lnSpc>
            </a:pPr>
            <a:r>
              <a:rPr lang="fa-IR" b="1">
                <a:solidFill>
                  <a:prstClr val="black"/>
                </a:solidFill>
                <a:cs typeface="B Mitra" panose="00000400000000000000" pitchFamily="2" charset="-78"/>
              </a:rPr>
              <a:t>يتم</a:t>
            </a:r>
            <a:endParaRPr lang="en-US" b="1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ctr" rtl="1">
              <a:lnSpc>
                <a:spcPct val="115000"/>
              </a:lnSpc>
            </a:pPr>
            <a:r>
              <a:rPr lang="fa-IR" b="1">
                <a:solidFill>
                  <a:prstClr val="black"/>
                </a:solidFill>
                <a:cs typeface="B Mitra" panose="00000400000000000000" pitchFamily="2" charset="-78"/>
              </a:rPr>
              <a:t>(یتیم)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6364382" y="3915088"/>
            <a:ext cx="399008" cy="513145"/>
          </a:xfrm>
          <a:prstGeom prst="leftArrow">
            <a:avLst/>
          </a:prstGeom>
          <a:solidFill>
            <a:srgbClr val="FBE5D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/>
          <p:cNvGrpSpPr/>
          <p:nvPr/>
        </p:nvGrpSpPr>
        <p:grpSpPr>
          <a:xfrm>
            <a:off x="10180042" y="2216959"/>
            <a:ext cx="141316" cy="251525"/>
            <a:chOff x="10421781" y="1755554"/>
            <a:chExt cx="141316" cy="251525"/>
          </a:xfrm>
          <a:solidFill>
            <a:srgbClr val="FBE5D6"/>
          </a:solidFill>
        </p:grpSpPr>
        <p:sp>
          <p:nvSpPr>
            <p:cNvPr id="20" name="Rectangle 19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22" name="Left Arrow 21"/>
          <p:cNvSpPr/>
          <p:nvPr/>
        </p:nvSpPr>
        <p:spPr>
          <a:xfrm>
            <a:off x="6364382" y="2086149"/>
            <a:ext cx="399008" cy="513145"/>
          </a:xfrm>
          <a:prstGeom prst="leftArrow">
            <a:avLst/>
          </a:prstGeom>
          <a:solidFill>
            <a:srgbClr val="FBE5D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10563009" y="1755819"/>
            <a:ext cx="1159373" cy="1173805"/>
          </a:xfrm>
          <a:prstGeom prst="ellipse">
            <a:avLst/>
          </a:prstGeom>
          <a:solidFill>
            <a:srgbClr val="FBE5D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115000"/>
              </a:lnSpc>
            </a:pP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دعع</a:t>
            </a:r>
            <a:endParaRPr lang="en-US" b="1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ctr" rtl="1">
              <a:lnSpc>
                <a:spcPct val="115000"/>
              </a:lnSpc>
            </a:pP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(یدّع)</a:t>
            </a:r>
            <a:endParaRPr lang="en-US" b="1" dirty="0">
              <a:solidFill>
                <a:prstClr val="black"/>
              </a:solidFill>
              <a:cs typeface="B Mitra" panose="00000400000000000000" pitchFamily="2" charset="-7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180042" y="4045898"/>
            <a:ext cx="141316" cy="251525"/>
            <a:chOff x="10421781" y="1755554"/>
            <a:chExt cx="141316" cy="251525"/>
          </a:xfrm>
          <a:solidFill>
            <a:srgbClr val="FBE5D6"/>
          </a:solidFill>
        </p:grpSpPr>
        <p:sp>
          <p:nvSpPr>
            <p:cNvPr id="25" name="Rectangle 24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7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31" name="Oval 30"/>
          <p:cNvSpPr/>
          <p:nvPr/>
        </p:nvSpPr>
        <p:spPr>
          <a:xfrm>
            <a:off x="10673505" y="1071277"/>
            <a:ext cx="1220369" cy="1173805"/>
          </a:xfrm>
          <a:prstGeom prst="ellipse">
            <a:avLst/>
          </a:prstGeom>
          <a:solidFill>
            <a:srgbClr val="F8CBA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>
                <a:solidFill>
                  <a:schemeClr val="tx1"/>
                </a:solidFill>
                <a:cs typeface="B Mitra" panose="00000400000000000000" pitchFamily="2" charset="-78"/>
              </a:rPr>
              <a:t>حضض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>
                <a:solidFill>
                  <a:schemeClr val="tx1"/>
                </a:solidFill>
                <a:cs typeface="B Mitra" panose="00000400000000000000" pitchFamily="2" charset="-78"/>
              </a:rPr>
              <a:t>(یحضّ)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499654" y="1055458"/>
            <a:ext cx="3510303" cy="1205442"/>
          </a:xfrm>
          <a:prstGeom prst="roundRect">
            <a:avLst/>
          </a:prstGeom>
          <a:solidFill>
            <a:srgbClr val="F8CBA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الترغيب و البعث على أمر هو دون شأنه و لو اعتبارا و توهّما.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84320" y="1008838"/>
            <a:ext cx="5168747" cy="1249257"/>
          </a:xfrm>
          <a:prstGeom prst="roundRect">
            <a:avLst/>
          </a:prstGeom>
          <a:solidFill>
            <a:srgbClr val="F8CBA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>
                <a:solidFill>
                  <a:schemeClr val="tx1"/>
                </a:solidFill>
                <a:cs typeface="B Mitra" panose="00000400000000000000" pitchFamily="2" charset="-78"/>
              </a:rPr>
              <a:t>ترغيب و برانگيختن براي امري است که آن امر دون شأن فرد است حال يا بر اساس ملاک​هاي اعتباري يا توهمي.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510745" y="2403004"/>
            <a:ext cx="3510303" cy="1205442"/>
          </a:xfrm>
          <a:prstGeom prst="roundRect">
            <a:avLst/>
          </a:prstGeom>
          <a:solidFill>
            <a:srgbClr val="F8CBA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أكل شي‏ء أو شربه مع اشتهاء و </a:t>
            </a:r>
            <a:r>
              <a:rPr lang="fa-IR" dirty="0" smtClean="0">
                <a:solidFill>
                  <a:schemeClr val="tx1"/>
                </a:solidFill>
                <a:cs typeface="B Mitra" panose="00000400000000000000" pitchFamily="2" charset="-78"/>
              </a:rPr>
              <a:t>ذوق.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73237" y="2356384"/>
            <a:ext cx="5168747" cy="1249257"/>
          </a:xfrm>
          <a:prstGeom prst="roundRect">
            <a:avLst/>
          </a:prstGeom>
          <a:solidFill>
            <a:srgbClr val="F8CBA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>
                <a:solidFill>
                  <a:schemeClr val="tx1"/>
                </a:solidFill>
                <a:cs typeface="B Mitra" panose="00000400000000000000" pitchFamily="2" charset="-78"/>
              </a:rPr>
              <a:t>خوردن يا نوشيدن که با اشتها و ذائقه همراه و هماهنگ است.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38" name="Rounded Rectangle 37"/>
          <p:cNvSpPr/>
          <p:nvPr/>
        </p:nvSpPr>
        <p:spPr>
          <a:xfrm>
            <a:off x="6521836" y="3750550"/>
            <a:ext cx="3510303" cy="1205442"/>
          </a:xfrm>
          <a:prstGeom prst="roundRect">
            <a:avLst/>
          </a:prstGeom>
          <a:solidFill>
            <a:srgbClr val="F8CBA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>
                <a:solidFill>
                  <a:schemeClr val="tx1"/>
                </a:solidFill>
                <a:cs typeface="B Mitra" panose="00000400000000000000" pitchFamily="2" charset="-78"/>
              </a:rPr>
              <a:t>هو الاستقرار في مقابل الحركة و هو أعمّ من الاستقرار المادّيّ و الروحي‏.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62153" y="3703930"/>
            <a:ext cx="5168747" cy="1249257"/>
          </a:xfrm>
          <a:prstGeom prst="roundRect">
            <a:avLst/>
          </a:prstGeom>
          <a:solidFill>
            <a:srgbClr val="F8CBA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>
                <a:solidFill>
                  <a:schemeClr val="tx1"/>
                </a:solidFill>
                <a:cs typeface="B Mitra" panose="00000400000000000000" pitchFamily="2" charset="-78"/>
              </a:rPr>
              <a:t>قرار يافتن در مقابل حرکت را گويند و اين استقرار مي​تواند از نظر مادي يا روحي مد نظر باشد.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0673505" y="2418823"/>
            <a:ext cx="1220369" cy="1173805"/>
          </a:xfrm>
          <a:prstGeom prst="ellipse">
            <a:avLst/>
          </a:prstGeom>
          <a:solidFill>
            <a:srgbClr val="F8CBA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طعم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(طعام)</a:t>
            </a:r>
          </a:p>
        </p:txBody>
      </p:sp>
      <p:sp>
        <p:nvSpPr>
          <p:cNvPr id="44" name="Oval 43"/>
          <p:cNvSpPr/>
          <p:nvPr/>
        </p:nvSpPr>
        <p:spPr>
          <a:xfrm>
            <a:off x="10673505" y="3766369"/>
            <a:ext cx="1287836" cy="1233999"/>
          </a:xfrm>
          <a:prstGeom prst="ellipse">
            <a:avLst/>
          </a:prstGeom>
          <a:solidFill>
            <a:srgbClr val="F8CBA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سکن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(</a:t>
            </a:r>
            <a:r>
              <a:rPr lang="fa-IR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مسکین)</a:t>
            </a:r>
            <a:endParaRPr lang="fa-IR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46" name="Left Arrow 45"/>
          <p:cNvSpPr/>
          <p:nvPr/>
        </p:nvSpPr>
        <p:spPr>
          <a:xfrm>
            <a:off x="5926002" y="4192808"/>
            <a:ext cx="399008" cy="513145"/>
          </a:xfrm>
          <a:prstGeom prst="leftArrow">
            <a:avLst/>
          </a:prstGeom>
          <a:solidFill>
            <a:srgbClr val="F8CBA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Left Arrow 46"/>
          <p:cNvSpPr/>
          <p:nvPr/>
        </p:nvSpPr>
        <p:spPr>
          <a:xfrm>
            <a:off x="5910275" y="2784851"/>
            <a:ext cx="399008" cy="513145"/>
          </a:xfrm>
          <a:prstGeom prst="leftArrow">
            <a:avLst/>
          </a:prstGeom>
          <a:solidFill>
            <a:srgbClr val="F8CBA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Left Arrow 47"/>
          <p:cNvSpPr/>
          <p:nvPr/>
        </p:nvSpPr>
        <p:spPr>
          <a:xfrm>
            <a:off x="5894547" y="1376894"/>
            <a:ext cx="399008" cy="513145"/>
          </a:xfrm>
          <a:prstGeom prst="leftArrow">
            <a:avLst/>
          </a:prstGeom>
          <a:solidFill>
            <a:srgbClr val="F8CBA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9" name="Group 48"/>
          <p:cNvGrpSpPr/>
          <p:nvPr/>
        </p:nvGrpSpPr>
        <p:grpSpPr>
          <a:xfrm>
            <a:off x="10295066" y="1532417"/>
            <a:ext cx="141316" cy="251525"/>
            <a:chOff x="10421781" y="1755554"/>
            <a:chExt cx="141316" cy="251525"/>
          </a:xfrm>
          <a:solidFill>
            <a:srgbClr val="F8CBAD"/>
          </a:solidFill>
        </p:grpSpPr>
        <p:sp>
          <p:nvSpPr>
            <p:cNvPr id="50" name="Rectangle 49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0295066" y="4211591"/>
            <a:ext cx="141316" cy="251525"/>
            <a:chOff x="10421781" y="1755554"/>
            <a:chExt cx="141316" cy="251525"/>
          </a:xfrm>
          <a:solidFill>
            <a:srgbClr val="F8CBAD"/>
          </a:solidFill>
        </p:grpSpPr>
        <p:sp>
          <p:nvSpPr>
            <p:cNvPr id="56" name="Rectangle 55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295066" y="2873065"/>
            <a:ext cx="141316" cy="251525"/>
            <a:chOff x="10421781" y="1755554"/>
            <a:chExt cx="141316" cy="251525"/>
          </a:xfrm>
          <a:solidFill>
            <a:srgbClr val="F8CBAD"/>
          </a:solidFill>
        </p:grpSpPr>
        <p:sp>
          <p:nvSpPr>
            <p:cNvPr id="59" name="Rectangle 58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6847045" y="180035"/>
            <a:ext cx="493436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وَ لا </a:t>
            </a: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يَحُضُّ عَلى‏ طَعامِ المِسكينِ (3)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6925478" y="710732"/>
            <a:ext cx="4846320" cy="19455"/>
          </a:xfrm>
          <a:prstGeom prst="line">
            <a:avLst/>
          </a:prstGeom>
          <a:ln w="76200">
            <a:solidFill>
              <a:srgbClr val="F8CBA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40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31" name="Oval 30"/>
          <p:cNvSpPr/>
          <p:nvPr/>
        </p:nvSpPr>
        <p:spPr>
          <a:xfrm>
            <a:off x="10665267" y="1104229"/>
            <a:ext cx="1220369" cy="1173805"/>
          </a:xfrm>
          <a:prstGeom prst="ellipse">
            <a:avLst/>
          </a:prstGeom>
          <a:solidFill>
            <a:srgbClr val="F4B1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ويل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499654" y="1055457"/>
            <a:ext cx="3510303" cy="1341753"/>
          </a:xfrm>
          <a:prstGeom prst="roundRect">
            <a:avLst/>
          </a:prstGeom>
          <a:solidFill>
            <a:srgbClr val="F4B18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أنّ الكلمة تستعمل في مقام إنشاء ذمّ شديد و قدح أكيد أو دعاء على ضرر و شرّ، و هذا هو الأغلب في استعمالها.</a:t>
            </a:r>
          </a:p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و الويل بمعنى البليّة الشديدة القريبة من الهلاكة.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84320" y="1008838"/>
            <a:ext cx="5168747" cy="1390523"/>
          </a:xfrm>
          <a:prstGeom prst="roundRect">
            <a:avLst/>
          </a:prstGeom>
          <a:solidFill>
            <a:srgbClr val="F4B18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>
                <a:solidFill>
                  <a:schemeClr val="tx1"/>
                </a:solidFill>
                <a:cs typeface="B Mitra" panose="00000400000000000000" pitchFamily="2" charset="-78"/>
              </a:rPr>
              <a:t>اين کلمه براي مذمت شديد يا دعايي براي ضرر رسيدن به کسي استفاده مي​شود و ويل به معناي بلاي شديدي که بسيار نزديک به هلاکت است.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510745" y="2518334"/>
            <a:ext cx="3510303" cy="1205442"/>
          </a:xfrm>
          <a:prstGeom prst="roundRect">
            <a:avLst/>
          </a:prstGeom>
          <a:solidFill>
            <a:srgbClr val="F4B18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مأخوذة من السريانيّة و الآراميّة، و هي بمعنى العبادة المخصوصة، و يعبّر عنها بالعربيّة: بالصلاة. هو الثناء الجميل المطلق الشامل للتحيّة و غيرها.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3237" y="2504665"/>
            <a:ext cx="5168747" cy="1249257"/>
          </a:xfrm>
          <a:prstGeom prst="roundRect">
            <a:avLst/>
          </a:prstGeom>
          <a:solidFill>
            <a:srgbClr val="F4B18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>
                <a:solidFill>
                  <a:schemeClr val="tx1"/>
                </a:solidFill>
                <a:cs typeface="B Mitra" panose="00000400000000000000" pitchFamily="2" charset="-78"/>
              </a:rPr>
              <a:t>این کلمه از سریانی و آرامی گرفته شده و به معنای عبادت مخصوص است و در عربی به آن نماز گویند و معنای ریشه آن مطلق ستایش زیباست که شامل تحیت و سلام و ... می​شود.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43" name="Oval 42"/>
          <p:cNvSpPr/>
          <p:nvPr/>
        </p:nvSpPr>
        <p:spPr>
          <a:xfrm>
            <a:off x="10673505" y="2567104"/>
            <a:ext cx="1279598" cy="1197588"/>
          </a:xfrm>
          <a:prstGeom prst="ellipse">
            <a:avLst/>
          </a:prstGeom>
          <a:solidFill>
            <a:srgbClr val="F4B1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صلو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(مصلّین)</a:t>
            </a:r>
          </a:p>
        </p:txBody>
      </p:sp>
      <p:sp>
        <p:nvSpPr>
          <p:cNvPr id="47" name="Left Arrow 46"/>
          <p:cNvSpPr/>
          <p:nvPr/>
        </p:nvSpPr>
        <p:spPr>
          <a:xfrm>
            <a:off x="5910275" y="2933132"/>
            <a:ext cx="399008" cy="513145"/>
          </a:xfrm>
          <a:prstGeom prst="leftArrow">
            <a:avLst/>
          </a:prstGeom>
          <a:solidFill>
            <a:srgbClr val="F4B1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Left Arrow 47"/>
          <p:cNvSpPr/>
          <p:nvPr/>
        </p:nvSpPr>
        <p:spPr>
          <a:xfrm>
            <a:off x="5878071" y="1426321"/>
            <a:ext cx="399008" cy="513145"/>
          </a:xfrm>
          <a:prstGeom prst="leftArrow">
            <a:avLst/>
          </a:prstGeom>
          <a:solidFill>
            <a:srgbClr val="F4B1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9" name="Group 48"/>
          <p:cNvGrpSpPr/>
          <p:nvPr/>
        </p:nvGrpSpPr>
        <p:grpSpPr>
          <a:xfrm>
            <a:off x="10286828" y="1565369"/>
            <a:ext cx="141316" cy="251525"/>
            <a:chOff x="10421781" y="1755554"/>
            <a:chExt cx="141316" cy="251525"/>
          </a:xfrm>
          <a:solidFill>
            <a:srgbClr val="F4B183"/>
          </a:solidFill>
        </p:grpSpPr>
        <p:sp>
          <p:nvSpPr>
            <p:cNvPr id="50" name="Rectangle 49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295066" y="3021346"/>
            <a:ext cx="141316" cy="251525"/>
            <a:chOff x="10421781" y="1755554"/>
            <a:chExt cx="141316" cy="251525"/>
          </a:xfrm>
          <a:solidFill>
            <a:srgbClr val="F4B183"/>
          </a:solidFill>
        </p:grpSpPr>
        <p:sp>
          <p:nvSpPr>
            <p:cNvPr id="59" name="Rectangle 58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9156973" y="180035"/>
            <a:ext cx="2624436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فَوَيلٌ لِلمُصَلِّينَ (4)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9306212" y="677781"/>
            <a:ext cx="2468880" cy="19455"/>
          </a:xfrm>
          <a:prstGeom prst="line">
            <a:avLst/>
          </a:prstGeom>
          <a:ln w="76200">
            <a:solidFill>
              <a:srgbClr val="F4B18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90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31" name="Oval 30"/>
          <p:cNvSpPr/>
          <p:nvPr/>
        </p:nvSpPr>
        <p:spPr>
          <a:xfrm>
            <a:off x="10673505" y="1071277"/>
            <a:ext cx="1230171" cy="1136464"/>
          </a:xfrm>
          <a:prstGeom prst="ellipse">
            <a:avLst/>
          </a:prstGeom>
          <a:solidFill>
            <a:srgbClr val="ED7D3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سهو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b="1" dirty="0">
                <a:solidFill>
                  <a:schemeClr val="tx1"/>
                </a:solidFill>
                <a:cs typeface="B Mitra" panose="00000400000000000000" pitchFamily="2" charset="-78"/>
              </a:rPr>
              <a:t>(ساهون)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499654" y="1055458"/>
            <a:ext cx="3510303" cy="1205442"/>
          </a:xfrm>
          <a:prstGeom prst="roundRect">
            <a:avLst/>
          </a:prstGeom>
          <a:solidFill>
            <a:srgbClr val="ED7D3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>
                <a:solidFill>
                  <a:schemeClr val="tx1"/>
                </a:solidFill>
                <a:cs typeface="B Mitra" panose="00000400000000000000" pitchFamily="2" charset="-78"/>
              </a:rPr>
              <a:t>هو الغفلة عن عمل يقصده و يريد أن يعمل به‏.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84320" y="1008838"/>
            <a:ext cx="5168747" cy="1249257"/>
          </a:xfrm>
          <a:prstGeom prst="roundRect">
            <a:avLst/>
          </a:prstGeom>
          <a:solidFill>
            <a:srgbClr val="ED7D3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غافل شدن از عملي که انجام آن قصد شده بود و يا اراده بر انجام آن بوده است. </a:t>
            </a:r>
            <a:r>
              <a:rPr lang="fa-IR" dirty="0" smtClean="0">
                <a:solidFill>
                  <a:schemeClr val="tx1"/>
                </a:solidFill>
                <a:cs typeface="B Mitra" panose="00000400000000000000" pitchFamily="2" charset="-78"/>
              </a:rPr>
              <a:t>                 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48" name="Left Arrow 47"/>
          <p:cNvSpPr/>
          <p:nvPr/>
        </p:nvSpPr>
        <p:spPr>
          <a:xfrm>
            <a:off x="5894547" y="1376894"/>
            <a:ext cx="399008" cy="513145"/>
          </a:xfrm>
          <a:prstGeom prst="leftArrow">
            <a:avLst/>
          </a:prstGeom>
          <a:solidFill>
            <a:srgbClr val="ED7D3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       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10295066" y="1532417"/>
            <a:ext cx="141316" cy="251525"/>
            <a:chOff x="10421781" y="1755554"/>
            <a:chExt cx="141316" cy="251525"/>
          </a:xfrm>
          <a:solidFill>
            <a:srgbClr val="ED7D31"/>
          </a:solidFill>
        </p:grpSpPr>
        <p:sp>
          <p:nvSpPr>
            <p:cNvPr id="50" name="Rectangle 49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6960859" y="180035"/>
            <a:ext cx="4820550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الَّذينَ هُم عَن صَلاتِهِم ساهُونَ (5)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6991381" y="727208"/>
            <a:ext cx="4846320" cy="19455"/>
          </a:xfrm>
          <a:prstGeom prst="line">
            <a:avLst/>
          </a:prstGeom>
          <a:ln w="76200">
            <a:solidFill>
              <a:srgbClr val="ED7D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42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31" name="Oval 30"/>
          <p:cNvSpPr/>
          <p:nvPr/>
        </p:nvSpPr>
        <p:spPr>
          <a:xfrm>
            <a:off x="10673505" y="1071277"/>
            <a:ext cx="1220369" cy="1173805"/>
          </a:xfrm>
          <a:prstGeom prst="ellipse">
            <a:avLst/>
          </a:prstGeom>
          <a:solidFill>
            <a:srgbClr val="C55A1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>
                <a:solidFill>
                  <a:schemeClr val="tx1"/>
                </a:solidFill>
                <a:cs typeface="B Mitra" panose="00000400000000000000" pitchFamily="2" charset="-78"/>
              </a:rPr>
              <a:t>رأي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>
                <a:solidFill>
                  <a:schemeClr val="tx1"/>
                </a:solidFill>
                <a:cs typeface="B Mitra" panose="00000400000000000000" pitchFamily="2" charset="-78"/>
              </a:rPr>
              <a:t>(رأیت)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499654" y="1055458"/>
            <a:ext cx="3510303" cy="1205442"/>
          </a:xfrm>
          <a:prstGeom prst="roundRect">
            <a:avLst/>
          </a:prstGeom>
          <a:solidFill>
            <a:srgbClr val="C55A1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النظر المطلق بأىّ وسيلة </a:t>
            </a:r>
            <a:r>
              <a:rPr lang="fa-IR" dirty="0" smtClean="0">
                <a:solidFill>
                  <a:schemeClr val="tx1"/>
                </a:solidFill>
                <a:cs typeface="B Mitra" panose="00000400000000000000" pitchFamily="2" charset="-78"/>
              </a:rPr>
              <a:t>كان.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84320" y="1008838"/>
            <a:ext cx="5168747" cy="1249257"/>
          </a:xfrm>
          <a:prstGeom prst="roundRect">
            <a:avLst/>
          </a:prstGeom>
          <a:solidFill>
            <a:srgbClr val="C55A1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>
                <a:solidFill>
                  <a:schemeClr val="tx1"/>
                </a:solidFill>
                <a:cs typeface="B Mitra" panose="00000400000000000000" pitchFamily="2" charset="-78"/>
              </a:rPr>
              <a:t>مطلق نگاه کردن را گويند، به هر وسيله​اي که باشد.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48" name="Left Arrow 47"/>
          <p:cNvSpPr/>
          <p:nvPr/>
        </p:nvSpPr>
        <p:spPr>
          <a:xfrm>
            <a:off x="5894547" y="1376894"/>
            <a:ext cx="399008" cy="513145"/>
          </a:xfrm>
          <a:prstGeom prst="leftArrow">
            <a:avLst/>
          </a:prstGeom>
          <a:solidFill>
            <a:srgbClr val="C55A1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9" name="Group 48"/>
          <p:cNvGrpSpPr/>
          <p:nvPr/>
        </p:nvGrpSpPr>
        <p:grpSpPr>
          <a:xfrm>
            <a:off x="10295066" y="1532417"/>
            <a:ext cx="141316" cy="251525"/>
            <a:chOff x="10421781" y="1755554"/>
            <a:chExt cx="141316" cy="251525"/>
          </a:xfrm>
          <a:solidFill>
            <a:srgbClr val="D26317"/>
          </a:solidFill>
        </p:grpSpPr>
        <p:sp>
          <p:nvSpPr>
            <p:cNvPr id="50" name="Rectangle 49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8886065" y="180035"/>
            <a:ext cx="2895344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الَّذينَ هُم يُراؤُنَ (6)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9009651" y="686019"/>
            <a:ext cx="2834640" cy="19455"/>
          </a:xfrm>
          <a:prstGeom prst="line">
            <a:avLst/>
          </a:prstGeom>
          <a:ln w="76200">
            <a:solidFill>
              <a:srgbClr val="D2631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35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31" name="Oval 30"/>
          <p:cNvSpPr/>
          <p:nvPr/>
        </p:nvSpPr>
        <p:spPr>
          <a:xfrm>
            <a:off x="10673505" y="1071277"/>
            <a:ext cx="1263122" cy="1227080"/>
          </a:xfrm>
          <a:prstGeom prst="ellipse">
            <a:avLst/>
          </a:prstGeom>
          <a:solidFill>
            <a:srgbClr val="9663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منع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b="1" dirty="0">
                <a:solidFill>
                  <a:schemeClr val="tx1"/>
                </a:solidFill>
                <a:cs typeface="B Mitra" panose="00000400000000000000" pitchFamily="2" charset="-78"/>
              </a:rPr>
              <a:t>(یمنعون)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499654" y="1055458"/>
            <a:ext cx="3510303" cy="1205442"/>
          </a:xfrm>
          <a:prstGeom prst="roundRect">
            <a:avLst/>
          </a:prstGeom>
          <a:solidFill>
            <a:srgbClr val="96634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>
                <a:solidFill>
                  <a:schemeClr val="tx1"/>
                </a:solidFill>
                <a:cs typeface="B Mitra" panose="00000400000000000000" pitchFamily="2" charset="-78"/>
              </a:rPr>
              <a:t>هو إيجاد ما يتعذّر به الفاعل القادر في عمله، أو إيجاد ما به يتوقّف جريان عمل.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84320" y="1008838"/>
            <a:ext cx="5168747" cy="1249257"/>
          </a:xfrm>
          <a:prstGeom prst="roundRect">
            <a:avLst/>
          </a:prstGeom>
          <a:solidFill>
            <a:srgbClr val="96634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ايجاد عذر براي فاعلي که مي​تواند کاري را انجام دهد و يا اخلال در جريان انجام يک کار.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43" name="Oval 42"/>
          <p:cNvSpPr/>
          <p:nvPr/>
        </p:nvSpPr>
        <p:spPr>
          <a:xfrm>
            <a:off x="10657030" y="3217893"/>
            <a:ext cx="1304311" cy="1230539"/>
          </a:xfrm>
          <a:prstGeom prst="ellipse">
            <a:avLst/>
          </a:prstGeom>
          <a:solidFill>
            <a:srgbClr val="9663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معن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(ماعون)</a:t>
            </a:r>
            <a:endParaRPr lang="fa-IR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47" name="Left Arrow 46"/>
          <p:cNvSpPr/>
          <p:nvPr/>
        </p:nvSpPr>
        <p:spPr>
          <a:xfrm>
            <a:off x="5893800" y="3583921"/>
            <a:ext cx="399008" cy="513145"/>
          </a:xfrm>
          <a:prstGeom prst="leftArrow">
            <a:avLst/>
          </a:prstGeom>
          <a:solidFill>
            <a:srgbClr val="9663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Left Arrow 47"/>
          <p:cNvSpPr/>
          <p:nvPr/>
        </p:nvSpPr>
        <p:spPr>
          <a:xfrm>
            <a:off x="5894547" y="1376894"/>
            <a:ext cx="399008" cy="513145"/>
          </a:xfrm>
          <a:prstGeom prst="leftArrow">
            <a:avLst/>
          </a:prstGeom>
          <a:solidFill>
            <a:srgbClr val="9663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9" name="Group 48"/>
          <p:cNvGrpSpPr/>
          <p:nvPr/>
        </p:nvGrpSpPr>
        <p:grpSpPr>
          <a:xfrm>
            <a:off x="10295066" y="1532417"/>
            <a:ext cx="141316" cy="251525"/>
            <a:chOff x="10421781" y="1755554"/>
            <a:chExt cx="141316" cy="251525"/>
          </a:xfrm>
          <a:solidFill>
            <a:srgbClr val="966340"/>
          </a:solidFill>
        </p:grpSpPr>
        <p:sp>
          <p:nvSpPr>
            <p:cNvPr id="50" name="Rectangle 49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278591" y="3672135"/>
            <a:ext cx="141316" cy="251525"/>
            <a:chOff x="10421781" y="1755554"/>
            <a:chExt cx="141316" cy="251525"/>
          </a:xfrm>
          <a:solidFill>
            <a:srgbClr val="966340"/>
          </a:solidFill>
        </p:grpSpPr>
        <p:sp>
          <p:nvSpPr>
            <p:cNvPr id="59" name="Rectangle 58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8639202" y="180035"/>
            <a:ext cx="3142207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وَ </a:t>
            </a: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يَمنَعُونَ الماعُونَ (7)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8762516" y="686018"/>
            <a:ext cx="2926080" cy="19455"/>
          </a:xfrm>
          <a:prstGeom prst="line">
            <a:avLst/>
          </a:prstGeom>
          <a:ln w="76200">
            <a:solidFill>
              <a:srgbClr val="A16C4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510745" y="2403004"/>
            <a:ext cx="3510303" cy="2932800"/>
          </a:xfrm>
          <a:prstGeom prst="roundRect">
            <a:avLst/>
          </a:prstGeom>
          <a:solidFill>
            <a:srgbClr val="96634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>
                <a:solidFill>
                  <a:schemeClr val="tx1"/>
                </a:solidFill>
                <a:cs typeface="B Mitra" panose="00000400000000000000" pitchFamily="2" charset="-78"/>
              </a:rPr>
              <a:t>هو ملايمة و اعتدال في أمر و و هذا المعنى يختلف باختلاف الموضوعات‏. و في كلّ منها بحسبه: ففي الماء كونه هذ نيئا في مقام الشرب. و في الجريان كونه ملايما طبيعيّا سهلا. و في أثاث البيت ما كان في جريان في البيوت و من جملة الأشياء و الأسباب المعمول بها في المتعارف. و في الإنفاقات ما يكون عند الناس معروفا غير منكّر و فيه ملايمة لا صعوبة فيه.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73237" y="2356384"/>
            <a:ext cx="5168747" cy="3039400"/>
          </a:xfrm>
          <a:prstGeom prst="roundRect">
            <a:avLst/>
          </a:prstGeom>
          <a:solidFill>
            <a:srgbClr val="96634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ملايمت و اعتدال در يک امر را گويند. اين معني در موضوعات مختلف متفاوت است. در مورد آب به معناي گوارا بودن آنست. در جريان به معناي ملايم و طبيعي بودن و سهولت آن است. در وسايل منزل به معناي آن چيزي است که به طور معمول در خانه يافت مي​شود. و در انفاق​ها به معناي آن چيزي است که ميان مردم معروف است و ناشناخته نيست و نيز در دادن آن سختي​اي وجود ندارد.</a:t>
            </a:r>
          </a:p>
        </p:txBody>
      </p:sp>
    </p:spTree>
    <p:extLst>
      <p:ext uri="{BB962C8B-B14F-4D97-AF65-F5344CB8AC3E}">
        <p14:creationId xmlns:p14="http://schemas.microsoft.com/office/powerpoint/2010/main" val="190682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93CFE69-79B0-440B-949E-DA17AD834A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rgbClr val="D47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3753AF9-461F-4049-BB9D-621E76A514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933798" y="4776439"/>
            <a:ext cx="3571782" cy="0"/>
          </a:xfrm>
          <a:prstGeom prst="line">
            <a:avLst/>
          </a:prstGeom>
          <a:ln w="38100">
            <a:gradFill>
              <a:gsLst>
                <a:gs pos="0">
                  <a:schemeClr val="accent1"/>
                </a:gs>
                <a:gs pos="51300">
                  <a:schemeClr val="tx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38586" y="3182321"/>
            <a:ext cx="4034806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  <a:endParaRPr lang="fa-IR" sz="4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algn="ctr" rtl="1"/>
            <a:r>
              <a:rPr lang="fa-IR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07172" y="4906536"/>
            <a:ext cx="3866763" cy="1224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ب.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>
                <a:gradFill>
                  <a:gsLst>
                    <a:gs pos="2000">
                      <a:srgbClr val="002060"/>
                    </a:gs>
                    <a:gs pos="61000">
                      <a:srgbClr val="117F76"/>
                    </a:gs>
                    <a:gs pos="96000">
                      <a:srgbClr val="002060"/>
                    </a:gs>
                  </a:gsLst>
                  <a:lin ang="0" scaled="0"/>
                </a:gradFill>
              </a:rPr>
              <a:t>تصویر سازی </a:t>
            </a:r>
            <a:r>
              <a:rPr lang="fa-IR" sz="2800" b="1" dirty="0" smtClean="0"/>
              <a:t>از واژگان </a:t>
            </a:r>
            <a:r>
              <a:rPr lang="fa-IR" sz="2800" b="1" dirty="0"/>
              <a:t>سوره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3632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24919C"/>
          </a:solidFill>
        </p:spPr>
        <p:txBody>
          <a:bodyPr wrap="square" lIns="0" tIns="0" rIns="0" bIns="0" rtlCol="0"/>
          <a:lstStyle/>
          <a:p>
            <a:pPr algn="ctr"/>
            <a:endParaRPr sz="2200"/>
          </a:p>
        </p:txBody>
      </p:sp>
      <p:sp>
        <p:nvSpPr>
          <p:cNvPr id="6" name="Rectangle 5"/>
          <p:cNvSpPr/>
          <p:nvPr/>
        </p:nvSpPr>
        <p:spPr>
          <a:xfrm>
            <a:off x="127687" y="115330"/>
            <a:ext cx="11936626" cy="6614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2207394" y="2223436"/>
            <a:ext cx="7777213" cy="4456498"/>
          </a:xfrm>
          <a:prstGeom prst="triangle">
            <a:avLst/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69"/>
          <p:cNvSpPr/>
          <p:nvPr/>
        </p:nvSpPr>
        <p:spPr>
          <a:xfrm flipH="1">
            <a:off x="8188696" y="631606"/>
            <a:ext cx="1226448" cy="11849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sz="2200"/>
          </a:p>
        </p:txBody>
      </p:sp>
      <p:sp>
        <p:nvSpPr>
          <p:cNvPr id="16" name="object 60"/>
          <p:cNvSpPr/>
          <p:nvPr/>
        </p:nvSpPr>
        <p:spPr>
          <a:xfrm flipH="1">
            <a:off x="9323910" y="271669"/>
            <a:ext cx="2102358" cy="9476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lang="fa-IR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8501974" y="963037"/>
            <a:ext cx="632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رای</a:t>
            </a:r>
            <a:endParaRPr lang="en-US" sz="2200" dirty="0"/>
          </a:p>
        </p:txBody>
      </p:sp>
      <p:sp>
        <p:nvSpPr>
          <p:cNvPr id="26" name="object 69"/>
          <p:cNvSpPr/>
          <p:nvPr/>
        </p:nvSpPr>
        <p:spPr>
          <a:xfrm flipH="1">
            <a:off x="3175707" y="631606"/>
            <a:ext cx="1226448" cy="118497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sz="2200"/>
          </a:p>
        </p:txBody>
      </p:sp>
      <p:sp>
        <p:nvSpPr>
          <p:cNvPr id="27" name="object 60"/>
          <p:cNvSpPr/>
          <p:nvPr/>
        </p:nvSpPr>
        <p:spPr>
          <a:xfrm flipH="1">
            <a:off x="1236983" y="271669"/>
            <a:ext cx="2102358" cy="947650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lang="fa-IR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3453319" y="1031132"/>
            <a:ext cx="622571" cy="43088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دین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1799618" y="544749"/>
            <a:ext cx="992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اطاعت</a:t>
            </a:r>
            <a:endParaRPr lang="en-US" sz="2200" dirty="0"/>
          </a:p>
        </p:txBody>
      </p:sp>
      <p:sp>
        <p:nvSpPr>
          <p:cNvPr id="29" name="object 60"/>
          <p:cNvSpPr/>
          <p:nvPr/>
        </p:nvSpPr>
        <p:spPr>
          <a:xfrm flipH="1">
            <a:off x="8732196" y="2363143"/>
            <a:ext cx="1575957" cy="990437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8764620" y="2309188"/>
            <a:ext cx="156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چیزی را با </a:t>
            </a:r>
          </a:p>
          <a:p>
            <a:pPr algn="ctr"/>
            <a:r>
              <a:rPr lang="fa-IR" sz="2200" dirty="0" smtClean="0"/>
              <a:t>اهانت از خود</a:t>
            </a:r>
          </a:p>
          <a:p>
            <a:pPr algn="ctr"/>
            <a:r>
              <a:rPr lang="fa-IR" sz="2200" dirty="0" smtClean="0"/>
              <a:t> دور کردن</a:t>
            </a:r>
            <a:endParaRPr lang="en-US" sz="2200" dirty="0"/>
          </a:p>
        </p:txBody>
      </p:sp>
      <p:sp>
        <p:nvSpPr>
          <p:cNvPr id="30" name="object 69"/>
          <p:cNvSpPr/>
          <p:nvPr/>
        </p:nvSpPr>
        <p:spPr>
          <a:xfrm flipH="1">
            <a:off x="9688098" y="3399125"/>
            <a:ext cx="1238074" cy="123848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sz="2200"/>
          </a:p>
        </p:txBody>
      </p:sp>
      <p:sp>
        <p:nvSpPr>
          <p:cNvPr id="32" name="TextBox 31"/>
          <p:cNvSpPr txBox="1"/>
          <p:nvPr/>
        </p:nvSpPr>
        <p:spPr>
          <a:xfrm>
            <a:off x="9905479" y="3738201"/>
            <a:ext cx="746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یتیم</a:t>
            </a:r>
            <a:endParaRPr lang="en-US" sz="2200" dirty="0"/>
          </a:p>
        </p:txBody>
      </p:sp>
      <p:sp>
        <p:nvSpPr>
          <p:cNvPr id="35" name="object 69"/>
          <p:cNvSpPr/>
          <p:nvPr/>
        </p:nvSpPr>
        <p:spPr>
          <a:xfrm flipH="1">
            <a:off x="1358257" y="4675070"/>
            <a:ext cx="1226448" cy="11849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sz="2200"/>
          </a:p>
        </p:txBody>
      </p:sp>
      <p:sp>
        <p:nvSpPr>
          <p:cNvPr id="37" name="object 69"/>
          <p:cNvSpPr/>
          <p:nvPr/>
        </p:nvSpPr>
        <p:spPr>
          <a:xfrm flipH="1">
            <a:off x="1358257" y="3397502"/>
            <a:ext cx="1226448" cy="11849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38" name="object 60"/>
          <p:cNvSpPr/>
          <p:nvPr/>
        </p:nvSpPr>
        <p:spPr>
          <a:xfrm flipH="1">
            <a:off x="257732" y="3942239"/>
            <a:ext cx="1301937" cy="9476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lang="fa-IR" sz="2200" dirty="0"/>
          </a:p>
        </p:txBody>
      </p:sp>
      <p:sp>
        <p:nvSpPr>
          <p:cNvPr id="41" name="TextBox 40"/>
          <p:cNvSpPr txBox="1"/>
          <p:nvPr/>
        </p:nvSpPr>
        <p:spPr>
          <a:xfrm>
            <a:off x="1645605" y="3803512"/>
            <a:ext cx="651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طعم</a:t>
            </a:r>
            <a:endParaRPr lang="en-US" sz="2200" dirty="0"/>
          </a:p>
        </p:txBody>
      </p:sp>
      <p:sp>
        <p:nvSpPr>
          <p:cNvPr id="43" name="TextBox 42"/>
          <p:cNvSpPr txBox="1"/>
          <p:nvPr/>
        </p:nvSpPr>
        <p:spPr>
          <a:xfrm>
            <a:off x="411713" y="4017522"/>
            <a:ext cx="993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مزه داشتن</a:t>
            </a:r>
            <a:endParaRPr lang="en-US" sz="2200" dirty="0"/>
          </a:p>
        </p:txBody>
      </p:sp>
      <p:sp>
        <p:nvSpPr>
          <p:cNvPr id="44" name="TextBox 43"/>
          <p:cNvSpPr txBox="1"/>
          <p:nvPr/>
        </p:nvSpPr>
        <p:spPr>
          <a:xfrm>
            <a:off x="1562919" y="5038928"/>
            <a:ext cx="817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سکن</a:t>
            </a:r>
            <a:endParaRPr lang="en-US" sz="2200" dirty="0"/>
          </a:p>
        </p:txBody>
      </p:sp>
      <p:sp>
        <p:nvSpPr>
          <p:cNvPr id="28" name="object 77"/>
          <p:cNvSpPr/>
          <p:nvPr/>
        </p:nvSpPr>
        <p:spPr>
          <a:xfrm rot="19149724" flipH="1">
            <a:off x="7124292" y="1764100"/>
            <a:ext cx="1280473" cy="1492051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6486" y="2531972"/>
            <a:ext cx="739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دعع</a:t>
            </a:r>
            <a:endParaRPr lang="en-US" sz="2200" dirty="0"/>
          </a:p>
        </p:txBody>
      </p:sp>
      <p:sp>
        <p:nvSpPr>
          <p:cNvPr id="47" name="object 60"/>
          <p:cNvSpPr/>
          <p:nvPr/>
        </p:nvSpPr>
        <p:spPr>
          <a:xfrm flipH="1">
            <a:off x="257732" y="5193866"/>
            <a:ext cx="1301937" cy="9476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lang="fa-IR" sz="2200" dirty="0"/>
          </a:p>
        </p:txBody>
      </p:sp>
      <p:sp>
        <p:nvSpPr>
          <p:cNvPr id="45" name="TextBox 44"/>
          <p:cNvSpPr txBox="1"/>
          <p:nvPr/>
        </p:nvSpPr>
        <p:spPr>
          <a:xfrm>
            <a:off x="349360" y="5282121"/>
            <a:ext cx="1118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آرام گرفتن</a:t>
            </a:r>
            <a:endParaRPr lang="en-US" sz="2200" dirty="0"/>
          </a:p>
        </p:txBody>
      </p:sp>
      <p:sp>
        <p:nvSpPr>
          <p:cNvPr id="53" name="object 60"/>
          <p:cNvSpPr/>
          <p:nvPr/>
        </p:nvSpPr>
        <p:spPr>
          <a:xfrm flipH="1">
            <a:off x="3223099" y="5590313"/>
            <a:ext cx="1575957" cy="990437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54" name="object 77"/>
          <p:cNvSpPr/>
          <p:nvPr/>
        </p:nvSpPr>
        <p:spPr>
          <a:xfrm flipH="1">
            <a:off x="4870562" y="4987048"/>
            <a:ext cx="1280473" cy="1492051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56" name="object 77"/>
          <p:cNvSpPr/>
          <p:nvPr/>
        </p:nvSpPr>
        <p:spPr>
          <a:xfrm flipH="1" flipV="1">
            <a:off x="5582597" y="3972423"/>
            <a:ext cx="1280473" cy="1492051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57" name="TextBox 56"/>
          <p:cNvSpPr txBox="1"/>
          <p:nvPr/>
        </p:nvSpPr>
        <p:spPr>
          <a:xfrm>
            <a:off x="5824151" y="4099228"/>
            <a:ext cx="787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سهو:</a:t>
            </a:r>
            <a:endParaRPr lang="en-US" sz="2200" dirty="0"/>
          </a:p>
        </p:txBody>
      </p:sp>
      <p:sp>
        <p:nvSpPr>
          <p:cNvPr id="58" name="TextBox 57"/>
          <p:cNvSpPr txBox="1"/>
          <p:nvPr/>
        </p:nvSpPr>
        <p:spPr>
          <a:xfrm>
            <a:off x="5826844" y="4450713"/>
            <a:ext cx="817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غفلت</a:t>
            </a:r>
            <a:endParaRPr lang="en-US" sz="2200" dirty="0"/>
          </a:p>
        </p:txBody>
      </p:sp>
      <p:sp>
        <p:nvSpPr>
          <p:cNvPr id="59" name="TextBox 58"/>
          <p:cNvSpPr txBox="1"/>
          <p:nvPr/>
        </p:nvSpPr>
        <p:spPr>
          <a:xfrm>
            <a:off x="5194571" y="5710136"/>
            <a:ext cx="583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منع</a:t>
            </a:r>
            <a:endParaRPr lang="en-US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3210128" y="5787958"/>
            <a:ext cx="1585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دست برداشتن از چیزی</a:t>
            </a:r>
            <a:endParaRPr lang="en-US" sz="2200" dirty="0"/>
          </a:p>
        </p:txBody>
      </p:sp>
      <p:sp>
        <p:nvSpPr>
          <p:cNvPr id="61" name="object 60"/>
          <p:cNvSpPr/>
          <p:nvPr/>
        </p:nvSpPr>
        <p:spPr>
          <a:xfrm flipH="1">
            <a:off x="7743217" y="5590313"/>
            <a:ext cx="1575957" cy="990437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62" name="object 77"/>
          <p:cNvSpPr/>
          <p:nvPr/>
        </p:nvSpPr>
        <p:spPr>
          <a:xfrm flipH="1">
            <a:off x="6407689" y="4988627"/>
            <a:ext cx="1280473" cy="1492051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63" name="TextBox 62"/>
          <p:cNvSpPr txBox="1"/>
          <p:nvPr/>
        </p:nvSpPr>
        <p:spPr>
          <a:xfrm>
            <a:off x="6498236" y="5700408"/>
            <a:ext cx="1118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معن</a:t>
            </a:r>
            <a:endParaRPr lang="en-US" sz="2200" dirty="0"/>
          </a:p>
        </p:txBody>
      </p:sp>
      <p:sp>
        <p:nvSpPr>
          <p:cNvPr id="64" name="TextBox 63"/>
          <p:cNvSpPr txBox="1"/>
          <p:nvPr/>
        </p:nvSpPr>
        <p:spPr>
          <a:xfrm>
            <a:off x="7529207" y="5505855"/>
            <a:ext cx="19066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چیزی که پیوسته </a:t>
            </a:r>
          </a:p>
          <a:p>
            <a:pPr algn="ctr"/>
            <a:r>
              <a:rPr lang="fa-IR" sz="2200" dirty="0" smtClean="0"/>
              <a:t>در گردش و </a:t>
            </a:r>
          </a:p>
          <a:p>
            <a:pPr algn="ctr"/>
            <a:r>
              <a:rPr lang="fa-IR" sz="2200" dirty="0" smtClean="0"/>
              <a:t>جریان است</a:t>
            </a:r>
            <a:endParaRPr lang="en-US" sz="2200" dirty="0"/>
          </a:p>
        </p:txBody>
      </p:sp>
      <p:sp>
        <p:nvSpPr>
          <p:cNvPr id="66" name="object 77"/>
          <p:cNvSpPr/>
          <p:nvPr/>
        </p:nvSpPr>
        <p:spPr>
          <a:xfrm flipV="1">
            <a:off x="5455764" y="231006"/>
            <a:ext cx="1280473" cy="2053909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5721690" y="418289"/>
            <a:ext cx="71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کذب:</a:t>
            </a:r>
            <a:endParaRPr lang="en-US" sz="2200" dirty="0"/>
          </a:p>
        </p:txBody>
      </p:sp>
      <p:sp>
        <p:nvSpPr>
          <p:cNvPr id="67" name="TextBox 66"/>
          <p:cNvSpPr txBox="1"/>
          <p:nvPr/>
        </p:nvSpPr>
        <p:spPr>
          <a:xfrm>
            <a:off x="9396920" y="535021"/>
            <a:ext cx="1994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با چشم دیدن</a:t>
            </a:r>
            <a:endParaRPr lang="fa-IR" sz="2200" dirty="0"/>
          </a:p>
        </p:txBody>
      </p:sp>
      <p:sp>
        <p:nvSpPr>
          <p:cNvPr id="69" name="object 77"/>
          <p:cNvSpPr/>
          <p:nvPr/>
        </p:nvSpPr>
        <p:spPr>
          <a:xfrm rot="3128612">
            <a:off x="3940101" y="1764100"/>
            <a:ext cx="1280473" cy="1492051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42" name="TextBox 41"/>
          <p:cNvSpPr txBox="1"/>
          <p:nvPr/>
        </p:nvSpPr>
        <p:spPr>
          <a:xfrm>
            <a:off x="3842426" y="2451371"/>
            <a:ext cx="1021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حضض</a:t>
            </a:r>
            <a:endParaRPr lang="en-US" sz="2200" dirty="0"/>
          </a:p>
        </p:txBody>
      </p:sp>
      <p:sp>
        <p:nvSpPr>
          <p:cNvPr id="71" name="object 60"/>
          <p:cNvSpPr/>
          <p:nvPr/>
        </p:nvSpPr>
        <p:spPr>
          <a:xfrm flipH="1">
            <a:off x="1955261" y="2363143"/>
            <a:ext cx="1575957" cy="990437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52" name="TextBox 51"/>
          <p:cNvSpPr txBox="1"/>
          <p:nvPr/>
        </p:nvSpPr>
        <p:spPr>
          <a:xfrm>
            <a:off x="1906619" y="2305457"/>
            <a:ext cx="1673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/>
              <a:t>اشتیاق کسی را </a:t>
            </a:r>
            <a:endParaRPr lang="fa-IR" sz="2200" dirty="0" smtClean="0"/>
          </a:p>
          <a:p>
            <a:pPr algn="ctr"/>
            <a:r>
              <a:rPr lang="fa-IR" sz="2200" dirty="0" smtClean="0"/>
              <a:t>برای </a:t>
            </a:r>
            <a:r>
              <a:rPr lang="fa-IR" sz="2200" dirty="0"/>
              <a:t>چیزی برانگیختن</a:t>
            </a:r>
          </a:p>
        </p:txBody>
      </p:sp>
      <p:sp>
        <p:nvSpPr>
          <p:cNvPr id="72" name="Explosion 1 71"/>
          <p:cNvSpPr/>
          <p:nvPr/>
        </p:nvSpPr>
        <p:spPr>
          <a:xfrm rot="20849927">
            <a:off x="5111468" y="1981924"/>
            <a:ext cx="2052536" cy="2161206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176736" y="2460587"/>
            <a:ext cx="18385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100" dirty="0" smtClean="0"/>
              <a:t>صلو:</a:t>
            </a:r>
          </a:p>
          <a:p>
            <a:pPr algn="ctr"/>
            <a:r>
              <a:rPr lang="fa-IR" sz="2100" dirty="0" smtClean="0"/>
              <a:t>نیایش و </a:t>
            </a:r>
          </a:p>
          <a:p>
            <a:pPr algn="ctr"/>
            <a:r>
              <a:rPr lang="fa-IR" sz="2100" dirty="0" smtClean="0"/>
              <a:t>ستایش کردن.</a:t>
            </a:r>
            <a:endParaRPr lang="en-US" sz="2100" dirty="0"/>
          </a:p>
        </p:txBody>
      </p:sp>
      <p:sp>
        <p:nvSpPr>
          <p:cNvPr id="74" name="object 60"/>
          <p:cNvSpPr/>
          <p:nvPr/>
        </p:nvSpPr>
        <p:spPr>
          <a:xfrm flipH="1">
            <a:off x="10526897" y="4260009"/>
            <a:ext cx="1301937" cy="9476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lang="fa-IR" sz="2200" dirty="0"/>
          </a:p>
        </p:txBody>
      </p:sp>
      <p:sp>
        <p:nvSpPr>
          <p:cNvPr id="33" name="TextBox 32"/>
          <p:cNvSpPr txBox="1"/>
          <p:nvPr/>
        </p:nvSpPr>
        <p:spPr>
          <a:xfrm>
            <a:off x="10466963" y="4370499"/>
            <a:ext cx="1449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/>
              <a:t>کسی که </a:t>
            </a:r>
            <a:r>
              <a:rPr lang="fa-IR" sz="2200" dirty="0" smtClean="0"/>
              <a:t>پدر</a:t>
            </a:r>
          </a:p>
          <a:p>
            <a:pPr algn="ctr"/>
            <a:r>
              <a:rPr lang="fa-IR" sz="2200" dirty="0" smtClean="0"/>
              <a:t> </a:t>
            </a:r>
            <a:r>
              <a:rPr lang="fa-IR" sz="2200" dirty="0"/>
              <a:t>ندارد.</a:t>
            </a:r>
          </a:p>
        </p:txBody>
      </p:sp>
      <p:sp>
        <p:nvSpPr>
          <p:cNvPr id="76" name="Striped Right Arrow 75"/>
          <p:cNvSpPr/>
          <p:nvPr/>
        </p:nvSpPr>
        <p:spPr>
          <a:xfrm rot="10800000">
            <a:off x="7311760" y="502856"/>
            <a:ext cx="508367" cy="1118621"/>
          </a:xfrm>
          <a:prstGeom prst="stripedRightArrow">
            <a:avLst>
              <a:gd name="adj1" fmla="val 47864"/>
              <a:gd name="adj2" fmla="val 26568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Google Shape;122;p16">
            <a:extLst>
              <a:ext uri="{FF2B5EF4-FFF2-40B4-BE49-F238E27FC236}">
                <a16:creationId xmlns:a16="http://schemas.microsoft.com/office/drawing/2014/main" xmlns="" id="{B20A10A4-7A7E-4B04-80CF-D9F8A3B1BD0D}"/>
              </a:ext>
            </a:extLst>
          </p:cNvPr>
          <p:cNvSpPr/>
          <p:nvPr/>
        </p:nvSpPr>
        <p:spPr>
          <a:xfrm rot="277608" flipH="1">
            <a:off x="4314932" y="441511"/>
            <a:ext cx="1232820" cy="521152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solidFill>
            <a:srgbClr val="767070"/>
          </a:solidFill>
          <a:ln w="28575">
            <a:solidFill>
              <a:srgbClr val="FF0000"/>
            </a:solidFill>
          </a:ln>
          <a:effectLst>
            <a:glow rad="63500">
              <a:schemeClr val="accent1"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Curved Left Arrow 3"/>
          <p:cNvSpPr/>
          <p:nvPr/>
        </p:nvSpPr>
        <p:spPr>
          <a:xfrm rot="19850701">
            <a:off x="7001933" y="4055534"/>
            <a:ext cx="872067" cy="1109133"/>
          </a:xfrm>
          <a:prstGeom prst="curvedLeftArrow">
            <a:avLst/>
          </a:prstGeom>
          <a:solidFill>
            <a:srgbClr val="76707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Curved Left Arrow 64"/>
          <p:cNvSpPr/>
          <p:nvPr/>
        </p:nvSpPr>
        <p:spPr>
          <a:xfrm rot="1749299" flipH="1">
            <a:off x="4565133" y="4099469"/>
            <a:ext cx="872067" cy="1109133"/>
          </a:xfrm>
          <a:prstGeom prst="curvedLeftArrow">
            <a:avLst/>
          </a:prstGeom>
          <a:solidFill>
            <a:srgbClr val="76707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2430" y="702643"/>
            <a:ext cx="721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دروغ گفتن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70435" y="999600"/>
            <a:ext cx="6108380" cy="4495800"/>
            <a:chOff x="1954703" y="898468"/>
            <a:chExt cx="5772150" cy="4495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5400000">
              <a:off x="2592878" y="260293"/>
              <a:ext cx="4495800" cy="57721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15125" b="25652"/>
            <a:stretch/>
          </p:blipFill>
          <p:spPr>
            <a:xfrm>
              <a:off x="2487313" y="1433382"/>
              <a:ext cx="4762500" cy="3418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35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93CFE69-79B0-440B-949E-DA17AD834A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3753AF9-461F-4049-BB9D-621E76A514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933798" y="4776439"/>
            <a:ext cx="3571782" cy="0"/>
          </a:xfrm>
          <a:prstGeom prst="line">
            <a:avLst/>
          </a:prstGeom>
          <a:ln w="38100">
            <a:gradFill>
              <a:gsLst>
                <a:gs pos="0">
                  <a:srgbClr val="00B050"/>
                </a:gs>
                <a:gs pos="51300">
                  <a:schemeClr val="accent2">
                    <a:lumMod val="60000"/>
                    <a:lumOff val="4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38586" y="3182321"/>
            <a:ext cx="4034806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  <a:endParaRPr lang="fa-IR" sz="4800" b="1" dirty="0" smtClean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algn="ctr" rtl="1"/>
            <a:r>
              <a:rPr lang="fa-IR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40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28522" y="4906536"/>
            <a:ext cx="3145413" cy="1224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ج.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 smtClean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 smtClean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7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chemeClr val="accent2">
                        <a:lumMod val="75000"/>
                      </a:schemeClr>
                    </a:gs>
                    <a:gs pos="81000">
                      <a:schemeClr val="accent2">
                        <a:lumMod val="60000"/>
                        <a:lumOff val="40000"/>
                      </a:schemeClr>
                    </a:gs>
                    <a:gs pos="94000">
                      <a:schemeClr val="accent6">
                        <a:lumMod val="75000"/>
                      </a:schemeClr>
                    </a:gs>
                  </a:gsLst>
                  <a:lin ang="0" scaled="0"/>
                </a:gradFill>
              </a:rPr>
              <a:t>ارتباط</a:t>
            </a:r>
            <a:r>
              <a:rPr lang="fa-IR" sz="2800" b="1" dirty="0" smtClean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7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chemeClr val="accent2">
                        <a:lumMod val="20000"/>
                        <a:lumOff val="80000"/>
                      </a:schemeClr>
                    </a:gs>
                    <a:gs pos="81000">
                      <a:schemeClr val="accent2">
                        <a:lumMod val="60000"/>
                        <a:lumOff val="40000"/>
                      </a:schemeClr>
                    </a:gs>
                    <a:gs pos="94000">
                      <a:schemeClr val="accent6">
                        <a:lumMod val="75000"/>
                      </a:schemeClr>
                    </a:gs>
                  </a:gsLst>
                  <a:lin ang="0" scaled="0"/>
                </a:gradFill>
              </a:rPr>
              <a:t> </a:t>
            </a:r>
            <a:r>
              <a:rPr lang="fa-IR" sz="2800" b="1" dirty="0" smtClean="0"/>
              <a:t>بین واژگان </a:t>
            </a:r>
            <a:r>
              <a:rPr lang="fa-IR" sz="2800" b="1" dirty="0"/>
              <a:t>سوره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1648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75570" y="206061"/>
            <a:ext cx="1916430" cy="654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9"/>
          <p:cNvSpPr/>
          <p:nvPr/>
        </p:nvSpPr>
        <p:spPr>
          <a:xfrm>
            <a:off x="2666287" y="2497018"/>
            <a:ext cx="2677423" cy="1641475"/>
          </a:xfrm>
          <a:custGeom>
            <a:avLst/>
            <a:gdLst/>
            <a:ahLst/>
            <a:cxnLst/>
            <a:rect l="l" t="t" r="r" b="b"/>
            <a:pathLst>
              <a:path w="1990725" h="1641475">
                <a:moveTo>
                  <a:pt x="0" y="164084"/>
                </a:moveTo>
                <a:lnTo>
                  <a:pt x="5693" y="121108"/>
                </a:lnTo>
                <a:lnTo>
                  <a:pt x="21775" y="82385"/>
                </a:lnTo>
                <a:lnTo>
                  <a:pt x="46749" y="49417"/>
                </a:lnTo>
                <a:lnTo>
                  <a:pt x="79118" y="23704"/>
                </a:lnTo>
                <a:lnTo>
                  <a:pt x="117385" y="6748"/>
                </a:lnTo>
                <a:lnTo>
                  <a:pt x="160054" y="48"/>
                </a:lnTo>
                <a:lnTo>
                  <a:pt x="1826260" y="0"/>
                </a:lnTo>
                <a:lnTo>
                  <a:pt x="1840965" y="651"/>
                </a:lnTo>
                <a:lnTo>
                  <a:pt x="1882690" y="9979"/>
                </a:lnTo>
                <a:lnTo>
                  <a:pt x="1919661" y="29199"/>
                </a:lnTo>
                <a:lnTo>
                  <a:pt x="1950377" y="56812"/>
                </a:lnTo>
                <a:lnTo>
                  <a:pt x="1973338" y="91315"/>
                </a:lnTo>
                <a:lnTo>
                  <a:pt x="1987042" y="131208"/>
                </a:lnTo>
                <a:lnTo>
                  <a:pt x="1990344" y="1477264"/>
                </a:lnTo>
                <a:lnTo>
                  <a:pt x="1989692" y="1491969"/>
                </a:lnTo>
                <a:lnTo>
                  <a:pt x="1980364" y="1533694"/>
                </a:lnTo>
                <a:lnTo>
                  <a:pt x="1961144" y="1570665"/>
                </a:lnTo>
                <a:lnTo>
                  <a:pt x="1933531" y="1601381"/>
                </a:lnTo>
                <a:lnTo>
                  <a:pt x="1899028" y="1624342"/>
                </a:lnTo>
                <a:lnTo>
                  <a:pt x="1859135" y="1638046"/>
                </a:lnTo>
                <a:lnTo>
                  <a:pt x="164084" y="1641348"/>
                </a:lnTo>
                <a:lnTo>
                  <a:pt x="149371" y="1640696"/>
                </a:lnTo>
                <a:lnTo>
                  <a:pt x="107633" y="1631368"/>
                </a:lnTo>
                <a:lnTo>
                  <a:pt x="70660" y="1612148"/>
                </a:lnTo>
                <a:lnTo>
                  <a:pt x="39949" y="1584535"/>
                </a:lnTo>
                <a:lnTo>
                  <a:pt x="16996" y="1550032"/>
                </a:lnTo>
                <a:lnTo>
                  <a:pt x="3299" y="1510139"/>
                </a:lnTo>
                <a:lnTo>
                  <a:pt x="0" y="164084"/>
                </a:lnTo>
                <a:close/>
              </a:path>
            </a:pathLst>
          </a:custGeom>
          <a:ln w="28575">
            <a:solidFill>
              <a:srgbClr val="BA2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1"/>
          <p:cNvSpPr/>
          <p:nvPr/>
        </p:nvSpPr>
        <p:spPr>
          <a:xfrm>
            <a:off x="1601471" y="3802946"/>
            <a:ext cx="1769745" cy="702945"/>
          </a:xfrm>
          <a:custGeom>
            <a:avLst/>
            <a:gdLst/>
            <a:ahLst/>
            <a:cxnLst/>
            <a:rect l="l" t="t" r="r" b="b"/>
            <a:pathLst>
              <a:path w="1769745" h="702945">
                <a:moveTo>
                  <a:pt x="1699133" y="0"/>
                </a:moveTo>
                <a:lnTo>
                  <a:pt x="58304" y="1012"/>
                </a:lnTo>
                <a:lnTo>
                  <a:pt x="21472" y="19722"/>
                </a:lnTo>
                <a:lnTo>
                  <a:pt x="1494" y="55777"/>
                </a:lnTo>
                <a:lnTo>
                  <a:pt x="0" y="70231"/>
                </a:lnTo>
                <a:lnTo>
                  <a:pt x="1012" y="644259"/>
                </a:lnTo>
                <a:lnTo>
                  <a:pt x="19722" y="681091"/>
                </a:lnTo>
                <a:lnTo>
                  <a:pt x="55777" y="701069"/>
                </a:lnTo>
                <a:lnTo>
                  <a:pt x="70231" y="702564"/>
                </a:lnTo>
                <a:lnTo>
                  <a:pt x="1711059" y="701551"/>
                </a:lnTo>
                <a:lnTo>
                  <a:pt x="1747891" y="682841"/>
                </a:lnTo>
                <a:lnTo>
                  <a:pt x="1767869" y="646786"/>
                </a:lnTo>
                <a:lnTo>
                  <a:pt x="1769364" y="632333"/>
                </a:lnTo>
                <a:lnTo>
                  <a:pt x="1768351" y="58304"/>
                </a:lnTo>
                <a:lnTo>
                  <a:pt x="1749641" y="21472"/>
                </a:lnTo>
                <a:lnTo>
                  <a:pt x="1713586" y="1494"/>
                </a:lnTo>
                <a:lnTo>
                  <a:pt x="1699133" y="0"/>
                </a:lnTo>
                <a:close/>
              </a:path>
            </a:pathLst>
          </a:custGeom>
          <a:solidFill>
            <a:srgbClr val="B32E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5"/>
          <p:cNvSpPr/>
          <p:nvPr/>
        </p:nvSpPr>
        <p:spPr>
          <a:xfrm>
            <a:off x="6645594" y="2497018"/>
            <a:ext cx="2677423" cy="1641475"/>
          </a:xfrm>
          <a:custGeom>
            <a:avLst/>
            <a:gdLst/>
            <a:ahLst/>
            <a:cxnLst/>
            <a:rect l="l" t="t" r="r" b="b"/>
            <a:pathLst>
              <a:path w="1990725" h="1641475">
                <a:moveTo>
                  <a:pt x="0" y="164084"/>
                </a:moveTo>
                <a:lnTo>
                  <a:pt x="5696" y="121108"/>
                </a:lnTo>
                <a:lnTo>
                  <a:pt x="21786" y="82385"/>
                </a:lnTo>
                <a:lnTo>
                  <a:pt x="46768" y="49417"/>
                </a:lnTo>
                <a:lnTo>
                  <a:pt x="79141" y="23704"/>
                </a:lnTo>
                <a:lnTo>
                  <a:pt x="117404" y="6748"/>
                </a:lnTo>
                <a:lnTo>
                  <a:pt x="160056" y="48"/>
                </a:lnTo>
                <a:lnTo>
                  <a:pt x="1826260" y="0"/>
                </a:lnTo>
                <a:lnTo>
                  <a:pt x="1840965" y="651"/>
                </a:lnTo>
                <a:lnTo>
                  <a:pt x="1882690" y="9979"/>
                </a:lnTo>
                <a:lnTo>
                  <a:pt x="1919661" y="29199"/>
                </a:lnTo>
                <a:lnTo>
                  <a:pt x="1950377" y="56812"/>
                </a:lnTo>
                <a:lnTo>
                  <a:pt x="1973338" y="91315"/>
                </a:lnTo>
                <a:lnTo>
                  <a:pt x="1987042" y="131208"/>
                </a:lnTo>
                <a:lnTo>
                  <a:pt x="1990344" y="1477264"/>
                </a:lnTo>
                <a:lnTo>
                  <a:pt x="1989692" y="1491969"/>
                </a:lnTo>
                <a:lnTo>
                  <a:pt x="1980364" y="1533694"/>
                </a:lnTo>
                <a:lnTo>
                  <a:pt x="1961144" y="1570665"/>
                </a:lnTo>
                <a:lnTo>
                  <a:pt x="1933531" y="1601381"/>
                </a:lnTo>
                <a:lnTo>
                  <a:pt x="1899028" y="1624342"/>
                </a:lnTo>
                <a:lnTo>
                  <a:pt x="1859135" y="1638046"/>
                </a:lnTo>
                <a:lnTo>
                  <a:pt x="164084" y="1641348"/>
                </a:lnTo>
                <a:lnTo>
                  <a:pt x="149378" y="1640696"/>
                </a:lnTo>
                <a:lnTo>
                  <a:pt x="107653" y="1631368"/>
                </a:lnTo>
                <a:lnTo>
                  <a:pt x="70682" y="1612148"/>
                </a:lnTo>
                <a:lnTo>
                  <a:pt x="39966" y="1584535"/>
                </a:lnTo>
                <a:lnTo>
                  <a:pt x="17005" y="1550032"/>
                </a:lnTo>
                <a:lnTo>
                  <a:pt x="3301" y="1510139"/>
                </a:lnTo>
                <a:lnTo>
                  <a:pt x="0" y="164084"/>
                </a:lnTo>
                <a:close/>
              </a:path>
            </a:pathLst>
          </a:custGeom>
          <a:ln w="28575">
            <a:solidFill>
              <a:srgbClr val="AA62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/>
          <p:cNvSpPr/>
          <p:nvPr/>
        </p:nvSpPr>
        <p:spPr>
          <a:xfrm>
            <a:off x="8582837" y="3749332"/>
            <a:ext cx="1805585" cy="702563"/>
          </a:xfrm>
          <a:prstGeom prst="rect">
            <a:avLst/>
          </a:prstGeom>
          <a:solidFill>
            <a:srgbClr val="AA6254"/>
          </a:solidFill>
        </p:spPr>
        <p:txBody>
          <a:bodyPr wrap="square" lIns="0" tIns="0" rIns="0" bIns="0" rtlCol="0"/>
          <a:lstStyle/>
          <a:p>
            <a:pPr lvl="0" algn="ctr"/>
            <a:r>
              <a:rPr lang="fa-IR" sz="2000" dirty="0">
                <a:solidFill>
                  <a:schemeClr val="bg1"/>
                </a:solidFill>
              </a:rPr>
              <a:t>تصویر </a:t>
            </a:r>
            <a:r>
              <a:rPr lang="fa-IR" sz="2000" dirty="0" smtClean="0">
                <a:solidFill>
                  <a:schemeClr val="bg1"/>
                </a:solidFill>
              </a:rPr>
              <a:t>سازی کلمات</a:t>
            </a:r>
          </a:p>
          <a:p>
            <a:pPr lvl="0" algn="ctr"/>
            <a:r>
              <a:rPr lang="fa-IR" sz="2000" dirty="0" smtClean="0">
                <a:solidFill>
                  <a:schemeClr val="bg1"/>
                </a:solidFill>
              </a:rPr>
              <a:t>در </a:t>
            </a:r>
            <a:r>
              <a:rPr lang="fa-IR" sz="2000" dirty="0">
                <a:solidFill>
                  <a:schemeClr val="bg1"/>
                </a:solidFill>
              </a:rPr>
              <a:t>ارتباط با هم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5587" y="3809232"/>
            <a:ext cx="139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1"/>
                </a:solidFill>
              </a:rPr>
              <a:t>اعراب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000" dirty="0">
                <a:solidFill>
                  <a:schemeClr val="bg1"/>
                </a:solidFill>
              </a:rPr>
              <a:t>سوره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7281" y="2868319"/>
            <a:ext cx="19415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2000" dirty="0"/>
              <a:t>بررسی نقش واژه ها </a:t>
            </a:r>
            <a:endParaRPr lang="fa-IR" sz="2000" dirty="0" smtClean="0"/>
          </a:p>
          <a:p>
            <a:pPr lvl="0" algn="ctr"/>
            <a:r>
              <a:rPr lang="fa-IR" sz="2000" dirty="0" smtClean="0"/>
              <a:t>در جملات آیات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4486707" y="733284"/>
            <a:ext cx="3038011" cy="555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2800" b="1" dirty="0">
                <a:ln>
                  <a:gradFill>
                    <a:gsLst>
                      <a:gs pos="0">
                        <a:srgbClr val="ED7D31">
                          <a:lumMod val="75000"/>
                        </a:srgbClr>
                      </a:gs>
                      <a:gs pos="77000">
                        <a:srgbClr val="5B9BD5">
                          <a:lumMod val="45000"/>
                          <a:lumOff val="55000"/>
                        </a:srgbClr>
                      </a:gs>
                      <a:gs pos="83000">
                        <a:srgbClr val="5B9BD5">
                          <a:lumMod val="75000"/>
                        </a:srgbClr>
                      </a:gs>
                      <a:gs pos="100000">
                        <a:srgbClr val="70AD47">
                          <a:lumMod val="75000"/>
                        </a:srgb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rgbClr val="ED7D31">
                        <a:lumMod val="75000"/>
                      </a:srgbClr>
                    </a:gs>
                    <a:gs pos="81000">
                      <a:srgbClr val="ED7D31">
                        <a:lumMod val="60000"/>
                        <a:lumOff val="40000"/>
                      </a:srgbClr>
                    </a:gs>
                    <a:gs pos="94000">
                      <a:srgbClr val="70AD47">
                        <a:lumMod val="75000"/>
                      </a:srgbClr>
                    </a:gs>
                  </a:gsLst>
                  <a:lin ang="0" scaled="0"/>
                </a:gradFill>
              </a:rPr>
              <a:t>ارتباط</a:t>
            </a:r>
            <a:r>
              <a:rPr lang="fa-IR" sz="2800" b="1" dirty="0">
                <a:ln>
                  <a:gradFill>
                    <a:gsLst>
                      <a:gs pos="0">
                        <a:srgbClr val="ED7D31">
                          <a:lumMod val="75000"/>
                        </a:srgbClr>
                      </a:gs>
                      <a:gs pos="77000">
                        <a:srgbClr val="5B9BD5">
                          <a:lumMod val="45000"/>
                          <a:lumOff val="55000"/>
                        </a:srgbClr>
                      </a:gs>
                      <a:gs pos="83000">
                        <a:srgbClr val="5B9BD5">
                          <a:lumMod val="75000"/>
                        </a:srgbClr>
                      </a:gs>
                      <a:gs pos="100000">
                        <a:srgbClr val="70AD47">
                          <a:lumMod val="75000"/>
                        </a:srgb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rgbClr val="ED7D31">
                        <a:lumMod val="20000"/>
                        <a:lumOff val="80000"/>
                      </a:srgbClr>
                    </a:gs>
                    <a:gs pos="81000">
                      <a:srgbClr val="ED7D31">
                        <a:lumMod val="60000"/>
                        <a:lumOff val="40000"/>
                      </a:srgbClr>
                    </a:gs>
                    <a:gs pos="94000">
                      <a:srgbClr val="70AD47">
                        <a:lumMod val="75000"/>
                      </a:srgbClr>
                    </a:gs>
                  </a:gsLst>
                  <a:lin ang="0" scaled="0"/>
                </a:gradFill>
              </a:rPr>
              <a:t> </a:t>
            </a:r>
            <a:r>
              <a:rPr lang="fa-IR" sz="2800" b="1" dirty="0">
                <a:solidFill>
                  <a:prstClr val="black"/>
                </a:solidFill>
              </a:rPr>
              <a:t>بین واژگان سوره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1" name="Left Brace 10"/>
          <p:cNvSpPr/>
          <p:nvPr/>
        </p:nvSpPr>
        <p:spPr>
          <a:xfrm rot="5400000">
            <a:off x="5936696" y="-560431"/>
            <a:ext cx="356839" cy="4404730"/>
          </a:xfrm>
          <a:prstGeom prst="leftBrace">
            <a:avLst/>
          </a:prstGeom>
          <a:noFill/>
          <a:ln w="38100" cap="flat" cmpd="sng" algn="ctr">
            <a:gradFill>
              <a:gsLst>
                <a:gs pos="32000">
                  <a:srgbClr val="F1AB7B"/>
                </a:gs>
                <a:gs pos="53000">
                  <a:srgbClr val="FFFF00"/>
                </a:gs>
                <a:gs pos="54000">
                  <a:srgbClr val="FFFF00"/>
                </a:gs>
                <a:gs pos="76000">
                  <a:srgbClr val="B32A00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5721" y="2760292"/>
            <a:ext cx="2683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/>
              <a:t>بیان ارتباط بین واژگان با در نظر گرفتن هر کلمه و مفهوم آن در کنار واژه های دیگر</a:t>
            </a:r>
            <a:endParaRPr lang="en-US" sz="2000" dirty="0"/>
          </a:p>
        </p:txBody>
      </p:sp>
      <p:sp>
        <p:nvSpPr>
          <p:cNvPr id="13" name="Curved Up Arrow 12"/>
          <p:cNvSpPr/>
          <p:nvPr/>
        </p:nvSpPr>
        <p:spPr>
          <a:xfrm>
            <a:off x="4572000" y="4296898"/>
            <a:ext cx="2922661" cy="1053315"/>
          </a:xfrm>
          <a:prstGeom prst="curvedUpArrow">
            <a:avLst/>
          </a:prstGeom>
          <a:gradFill>
            <a:gsLst>
              <a:gs pos="31000">
                <a:srgbClr val="D37A68"/>
              </a:gs>
              <a:gs pos="53000">
                <a:srgbClr val="FFFF00"/>
              </a:gs>
              <a:gs pos="54000">
                <a:srgbClr val="FFFF00"/>
              </a:gs>
              <a:gs pos="76000">
                <a:srgbClr val="B32A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57360" y="0"/>
            <a:ext cx="299103" cy="6858000"/>
          </a:xfrm>
          <a:prstGeom prst="rect">
            <a:avLst/>
          </a:prstGeom>
          <a:gradFill flip="none" rotWithShape="1">
            <a:gsLst>
              <a:gs pos="31000">
                <a:srgbClr val="D37A68"/>
              </a:gs>
              <a:gs pos="53000">
                <a:srgbClr val="FFFF00"/>
              </a:gs>
              <a:gs pos="54000">
                <a:srgbClr val="FFFF00"/>
              </a:gs>
              <a:gs pos="76000">
                <a:srgbClr val="B32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2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9"/>
          <p:cNvSpPr/>
          <p:nvPr/>
        </p:nvSpPr>
        <p:spPr>
          <a:xfrm>
            <a:off x="4795313" y="788334"/>
            <a:ext cx="4828144" cy="683019"/>
          </a:xfrm>
          <a:prstGeom prst="roundRect">
            <a:avLst/>
          </a:prstGeom>
          <a:ln w="6349">
            <a:solidFill>
              <a:srgbClr val="BA2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1"/>
          <p:cNvSpPr/>
          <p:nvPr/>
        </p:nvSpPr>
        <p:spPr>
          <a:xfrm>
            <a:off x="4381918" y="1280676"/>
            <a:ext cx="4454510" cy="539812"/>
          </a:xfrm>
          <a:prstGeom prst="roundRect">
            <a:avLst/>
          </a:prstGeom>
          <a:solidFill>
            <a:srgbClr val="B22C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7680856" y="860906"/>
            <a:ext cx="1470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2400" b="1" dirty="0" smtClean="0"/>
              <a:t>اعراب سوره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2050632" y="2998868"/>
            <a:ext cx="7640020" cy="1970697"/>
          </a:xfrm>
          <a:prstGeom prst="rect">
            <a:avLst/>
          </a:prstGeom>
          <a:noFill/>
          <a:ln w="244475" cmpd="dbl">
            <a:solidFill>
              <a:srgbClr val="BA2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chemeClr val="tx1"/>
                </a:solidFill>
              </a:rPr>
              <a:t>کلمات به واسطه نقشی که در جمله دارند حالت فعل، فاعل، مفعول و ... خواهند داشت. </a:t>
            </a:r>
          </a:p>
          <a:p>
            <a:pPr algn="ctr"/>
            <a:r>
              <a:rPr lang="fa-IR" sz="2400" dirty="0" smtClean="0">
                <a:solidFill>
                  <a:schemeClr val="tx1"/>
                </a:solidFill>
              </a:rPr>
              <a:t>زیرا تأثیر و تأثر عناصر یک سوره منوط به نقشی است که برای آنها </a:t>
            </a:r>
            <a:br>
              <a:rPr lang="fa-IR" sz="2400" dirty="0" smtClean="0">
                <a:solidFill>
                  <a:schemeClr val="tx1"/>
                </a:solidFill>
              </a:rPr>
            </a:br>
            <a:r>
              <a:rPr lang="fa-IR" sz="2400" dirty="0" smtClean="0">
                <a:solidFill>
                  <a:schemeClr val="tx1"/>
                </a:solidFill>
              </a:rPr>
              <a:t>در سوره تعیین می شود.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7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traight Connector 5"/>
          <p:cNvSpPr/>
          <p:nvPr/>
        </p:nvSpPr>
        <p:spPr>
          <a:xfrm rot="10800000">
            <a:off x="8889295" y="3337124"/>
            <a:ext cx="100584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75882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Group 2"/>
          <p:cNvGrpSpPr/>
          <p:nvPr/>
        </p:nvGrpSpPr>
        <p:grpSpPr>
          <a:xfrm>
            <a:off x="7393660" y="990131"/>
            <a:ext cx="2372711" cy="614048"/>
            <a:chOff x="3831177" y="174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" name="Oval 3"/>
            <p:cNvSpPr/>
            <p:nvPr/>
          </p:nvSpPr>
          <p:spPr>
            <a:xfrm>
              <a:off x="3831177" y="174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Oval 10"/>
            <p:cNvSpPr/>
            <p:nvPr/>
          </p:nvSpPr>
          <p:spPr>
            <a:xfrm>
              <a:off x="3966831" y="13739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83862" y="3005965"/>
            <a:ext cx="2372711" cy="614048"/>
            <a:chOff x="2901501" y="2246180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Oval 9"/>
            <p:cNvSpPr/>
            <p:nvPr/>
          </p:nvSpPr>
          <p:spPr>
            <a:xfrm>
              <a:off x="2901501" y="2246180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16"/>
            <p:cNvSpPr/>
            <p:nvPr/>
          </p:nvSpPr>
          <p:spPr>
            <a:xfrm>
              <a:off x="3037155" y="2381834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02381" y="5021800"/>
            <a:ext cx="2372711" cy="614048"/>
            <a:chOff x="3831177" y="449061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3831177" y="449061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22"/>
            <p:cNvSpPr/>
            <p:nvPr/>
          </p:nvSpPr>
          <p:spPr>
            <a:xfrm>
              <a:off x="3966831" y="462626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0219267" y="308610"/>
            <a:ext cx="1972733" cy="654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819861" y="129209"/>
            <a:ext cx="237213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a-IR" sz="3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اعراب</a:t>
            </a:r>
            <a:r>
              <a:rPr lang="fa-IR" sz="4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a-IR" sz="36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سوره </a:t>
            </a:r>
            <a:endParaRPr lang="en-US" sz="4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371521" y="1062142"/>
            <a:ext cx="2415235" cy="412488"/>
            <a:chOff x="4085157" y="1263021"/>
            <a:chExt cx="3526414" cy="412488"/>
          </a:xfrm>
          <a:noFill/>
        </p:grpSpPr>
        <p:sp>
          <p:nvSpPr>
            <p:cNvPr id="21" name="Rounded Rectangle 20"/>
            <p:cNvSpPr/>
            <p:nvPr/>
          </p:nvSpPr>
          <p:spPr>
            <a:xfrm>
              <a:off x="4085157" y="1263021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10"/>
            <p:cNvSpPr/>
            <p:nvPr/>
          </p:nvSpPr>
          <p:spPr>
            <a:xfrm>
              <a:off x="4105293" y="1283157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أَرَأَيتَ </a:t>
              </a: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الَّذي يُكَذِّبُ بِالدِّينِ (1)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98703" y="3111966"/>
            <a:ext cx="2870953" cy="412488"/>
            <a:chOff x="4085157" y="3160799"/>
            <a:chExt cx="3526414" cy="412488"/>
          </a:xfrm>
          <a:noFill/>
        </p:grpSpPr>
        <p:sp>
          <p:nvSpPr>
            <p:cNvPr id="27" name="Rounded Rectangle 26"/>
            <p:cNvSpPr/>
            <p:nvPr/>
          </p:nvSpPr>
          <p:spPr>
            <a:xfrm>
              <a:off x="4085157" y="3160799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0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18"/>
            <p:cNvSpPr/>
            <p:nvPr/>
          </p:nvSpPr>
          <p:spPr>
            <a:xfrm>
              <a:off x="4105293" y="3180935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فَذلِكَ الَّذي يَدُعُّ اليَتيمَ (2)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351642" y="5122671"/>
            <a:ext cx="2731171" cy="412488"/>
            <a:chOff x="4085157" y="5058577"/>
            <a:chExt cx="3526414" cy="412488"/>
          </a:xfrm>
          <a:noFill/>
        </p:grpSpPr>
        <p:sp>
          <p:nvSpPr>
            <p:cNvPr id="33" name="Rounded Rectangle 32"/>
            <p:cNvSpPr/>
            <p:nvPr/>
          </p:nvSpPr>
          <p:spPr>
            <a:xfrm>
              <a:off x="4085157" y="5058577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26"/>
            <p:cNvSpPr/>
            <p:nvPr/>
          </p:nvSpPr>
          <p:spPr>
            <a:xfrm>
              <a:off x="4105293" y="5078713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</a:t>
              </a: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لا يَحُضُّ عَلى‏ طَعامِ المِسكينِ (3)</a:t>
              </a:r>
            </a:p>
          </p:txBody>
        </p:sp>
      </p:grpSp>
      <p:sp>
        <p:nvSpPr>
          <p:cNvPr id="35" name="Straight Connector 3"/>
          <p:cNvSpPr/>
          <p:nvPr/>
        </p:nvSpPr>
        <p:spPr>
          <a:xfrm rot="7477425">
            <a:off x="8801821" y="4504762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Straight Connector 7"/>
          <p:cNvSpPr/>
          <p:nvPr/>
        </p:nvSpPr>
        <p:spPr>
          <a:xfrm rot="14122575">
            <a:off x="8801821" y="2101111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Oval 39"/>
          <p:cNvSpPr/>
          <p:nvPr/>
        </p:nvSpPr>
        <p:spPr>
          <a:xfrm>
            <a:off x="9859617" y="2995373"/>
            <a:ext cx="2332383" cy="682469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14C2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1" name="Group 40"/>
          <p:cNvGrpSpPr/>
          <p:nvPr/>
        </p:nvGrpSpPr>
        <p:grpSpPr>
          <a:xfrm>
            <a:off x="9392478" y="3081033"/>
            <a:ext cx="2673626" cy="442047"/>
            <a:chOff x="4077862" y="278179"/>
            <a:chExt cx="4110238" cy="442047"/>
          </a:xfrm>
          <a:noFill/>
        </p:grpSpPr>
        <p:sp>
          <p:nvSpPr>
            <p:cNvPr id="42" name="Rounded Rectangle 41"/>
            <p:cNvSpPr/>
            <p:nvPr/>
          </p:nvSpPr>
          <p:spPr>
            <a:xfrm>
              <a:off x="4077862" y="307738"/>
              <a:ext cx="3517083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6"/>
            <p:cNvSpPr/>
            <p:nvPr/>
          </p:nvSpPr>
          <p:spPr>
            <a:xfrm>
              <a:off x="4711289" y="278179"/>
              <a:ext cx="3476811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6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بِسمِ الله الرَّحمنِ الرَّحيمِ</a:t>
              </a:r>
              <a:r>
                <a:rPr lang="fa-IR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‏</a:t>
              </a:r>
              <a:endPara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082469" y="4890328"/>
            <a:ext cx="6238460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وَ</a:t>
            </a:r>
            <a:r>
              <a:rPr lang="fa-IR" sz="1700" dirty="0">
                <a:solidFill>
                  <a:prstClr val="black"/>
                </a:solidFill>
              </a:rPr>
              <a:t>⬅️ واو </a:t>
            </a:r>
            <a:r>
              <a:rPr lang="fa-IR" sz="1700" dirty="0" smtClean="0">
                <a:solidFill>
                  <a:prstClr val="black"/>
                </a:solidFill>
              </a:rPr>
              <a:t>عطف 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لَا </a:t>
            </a:r>
            <a:r>
              <a:rPr lang="fa-IR" sz="1700" dirty="0">
                <a:solidFill>
                  <a:prstClr val="black"/>
                </a:solidFill>
              </a:rPr>
              <a:t>يَحُضُّ⬅️ </a:t>
            </a:r>
            <a:r>
              <a:rPr lang="fa-IR" sz="1700" dirty="0" smtClean="0">
                <a:solidFill>
                  <a:prstClr val="black"/>
                </a:solidFill>
              </a:rPr>
              <a:t>فعل مضارع منفی و </a:t>
            </a:r>
            <a:r>
              <a:rPr lang="fa-IR" sz="1700" dirty="0">
                <a:solidFill>
                  <a:prstClr val="black"/>
                </a:solidFill>
              </a:rPr>
              <a:t>فاعل ضمیر مستتر </a:t>
            </a:r>
            <a:r>
              <a:rPr lang="fa-IR" sz="1700" dirty="0" smtClean="0">
                <a:solidFill>
                  <a:prstClr val="black"/>
                </a:solidFill>
              </a:rPr>
              <a:t>هو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عَلَىٰ </a:t>
            </a:r>
            <a:r>
              <a:rPr lang="fa-IR" sz="1700" dirty="0">
                <a:solidFill>
                  <a:prstClr val="black"/>
                </a:solidFill>
              </a:rPr>
              <a:t>طَعَامِ⬅️ جارومجرور متعلق به لَا </a:t>
            </a:r>
            <a:r>
              <a:rPr lang="fa-IR" sz="1700" dirty="0" smtClean="0">
                <a:solidFill>
                  <a:prstClr val="black"/>
                </a:solidFill>
              </a:rPr>
              <a:t>يَحُضُّ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الْمِسْكِينِ</a:t>
            </a:r>
            <a:r>
              <a:rPr lang="fa-IR" sz="1700" dirty="0">
                <a:solidFill>
                  <a:prstClr val="black"/>
                </a:solidFill>
              </a:rPr>
              <a:t>⬅️ مضاف </a:t>
            </a:r>
            <a:r>
              <a:rPr lang="fa-IR" sz="1700" dirty="0" smtClean="0">
                <a:solidFill>
                  <a:prstClr val="black"/>
                </a:solidFill>
              </a:rPr>
              <a:t>الیه</a:t>
            </a:r>
            <a:endParaRPr lang="fa-IR" sz="1700" dirty="0">
              <a:solidFill>
                <a:prstClr val="black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65903" y="2556056"/>
            <a:ext cx="6536635" cy="16619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فَـ</a:t>
            </a:r>
            <a:r>
              <a:rPr lang="fa-IR" sz="1700" dirty="0">
                <a:solidFill>
                  <a:prstClr val="black"/>
                </a:solidFill>
              </a:rPr>
              <a:t>⬅️ </a:t>
            </a:r>
            <a:r>
              <a:rPr lang="fa-IR" sz="1700" dirty="0" smtClean="0">
                <a:solidFill>
                  <a:prstClr val="black"/>
                </a:solidFill>
              </a:rPr>
              <a:t>حرف - در جایگاه فاء جواب شرط است.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ذَٰلِكَ</a:t>
            </a:r>
            <a:r>
              <a:rPr lang="fa-IR" sz="1700" dirty="0">
                <a:solidFill>
                  <a:prstClr val="black"/>
                </a:solidFill>
              </a:rPr>
              <a:t>⬅️ مبتدا </a:t>
            </a:r>
            <a:endParaRPr lang="fa-IR" sz="1700" dirty="0" smtClean="0">
              <a:solidFill>
                <a:prstClr val="black"/>
              </a:solidFill>
            </a:endParaRP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الَّذِي</a:t>
            </a:r>
            <a:r>
              <a:rPr lang="fa-IR" sz="1700" dirty="0">
                <a:solidFill>
                  <a:prstClr val="black"/>
                </a:solidFill>
              </a:rPr>
              <a:t>⬅️ خبر </a:t>
            </a:r>
            <a:r>
              <a:rPr lang="fa-IR" sz="1700" dirty="0" smtClean="0">
                <a:solidFill>
                  <a:prstClr val="black"/>
                </a:solidFill>
              </a:rPr>
              <a:t>- موصول</a:t>
            </a:r>
          </a:p>
          <a:p>
            <a:pPr lvl="0" algn="r"/>
            <a:r>
              <a:rPr lang="fa-IR" sz="1700" dirty="0">
                <a:solidFill>
                  <a:prstClr val="black"/>
                </a:solidFill>
              </a:rPr>
              <a:t>يَدُعُّ </a:t>
            </a:r>
            <a:r>
              <a:rPr lang="fa-IR" sz="1700" dirty="0" smtClean="0">
                <a:solidFill>
                  <a:prstClr val="black"/>
                </a:solidFill>
              </a:rPr>
              <a:t>اليَتيمَ⬅️ صله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يَدُعُّ</a:t>
            </a:r>
            <a:r>
              <a:rPr lang="fa-IR" sz="1700" dirty="0">
                <a:solidFill>
                  <a:prstClr val="black"/>
                </a:solidFill>
              </a:rPr>
              <a:t>⬅️ فعل مضارع و فاعل ضمیر مستتر </a:t>
            </a:r>
            <a:r>
              <a:rPr lang="fa-IR" sz="1700" dirty="0" smtClean="0">
                <a:solidFill>
                  <a:prstClr val="black"/>
                </a:solidFill>
              </a:rPr>
              <a:t>هو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الْيَتِيمَ</a:t>
            </a:r>
            <a:r>
              <a:rPr lang="fa-IR" sz="1700" dirty="0">
                <a:solidFill>
                  <a:prstClr val="black"/>
                </a:solidFill>
              </a:rPr>
              <a:t>⬅️ مفعول و لفظاً منصوب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97887" y="476101"/>
            <a:ext cx="7066721" cy="16619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أَ</a:t>
            </a:r>
            <a:r>
              <a:rPr lang="fa-IR" sz="1700" dirty="0">
                <a:solidFill>
                  <a:prstClr val="black"/>
                </a:solidFill>
              </a:rPr>
              <a:t>⬅️ همزه </a:t>
            </a:r>
            <a:r>
              <a:rPr lang="fa-IR" sz="1700" dirty="0" smtClean="0">
                <a:solidFill>
                  <a:prstClr val="black"/>
                </a:solidFill>
              </a:rPr>
              <a:t>استفهام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رَأَيْتَ</a:t>
            </a:r>
            <a:r>
              <a:rPr lang="fa-IR" sz="1700" dirty="0">
                <a:solidFill>
                  <a:prstClr val="black"/>
                </a:solidFill>
              </a:rPr>
              <a:t>⬅️ فعل ماضی و فاعل </a:t>
            </a:r>
            <a:r>
              <a:rPr lang="fa-IR" sz="1700" dirty="0" smtClean="0">
                <a:solidFill>
                  <a:prstClr val="black"/>
                </a:solidFill>
              </a:rPr>
              <a:t>ضمیر انت</a:t>
            </a:r>
          </a:p>
          <a:p>
            <a:pPr algn="r"/>
            <a:r>
              <a:rPr lang="fa-IR" sz="1700" dirty="0" smtClean="0">
                <a:solidFill>
                  <a:prstClr val="black"/>
                </a:solidFill>
              </a:rPr>
              <a:t>الَّذِي</a:t>
            </a:r>
            <a:r>
              <a:rPr lang="fa-IR" sz="1700" dirty="0">
                <a:solidFill>
                  <a:prstClr val="black"/>
                </a:solidFill>
              </a:rPr>
              <a:t>⬅️ </a:t>
            </a:r>
            <a:r>
              <a:rPr lang="fa-IR" sz="1700" dirty="0" smtClean="0">
                <a:solidFill>
                  <a:prstClr val="black"/>
                </a:solidFill>
              </a:rPr>
              <a:t>صله – مفعول</a:t>
            </a:r>
          </a:p>
          <a:p>
            <a:pPr algn="r"/>
            <a:r>
              <a:rPr lang="fa-IR" sz="1700" dirty="0" smtClean="0">
                <a:solidFill>
                  <a:prstClr val="black"/>
                </a:solidFill>
              </a:rPr>
              <a:t>يُكَذِّبُ </a:t>
            </a:r>
            <a:r>
              <a:rPr lang="fa-IR" sz="1700" dirty="0">
                <a:solidFill>
                  <a:prstClr val="black"/>
                </a:solidFill>
              </a:rPr>
              <a:t>بِالدِّينِ⬅️ جمله </a:t>
            </a:r>
            <a:r>
              <a:rPr lang="fa-IR" sz="1700" dirty="0" smtClean="0">
                <a:solidFill>
                  <a:prstClr val="black"/>
                </a:solidFill>
              </a:rPr>
              <a:t>صله در محل مفعول </a:t>
            </a:r>
            <a:r>
              <a:rPr lang="fa-IR" sz="1700" dirty="0">
                <a:solidFill>
                  <a:prstClr val="black"/>
                </a:solidFill>
              </a:rPr>
              <a:t>برای </a:t>
            </a:r>
            <a:r>
              <a:rPr lang="fa-IR" sz="1700" dirty="0" smtClean="0">
                <a:solidFill>
                  <a:prstClr val="black"/>
                </a:solidFill>
              </a:rPr>
              <a:t>رَأَيْتَ</a:t>
            </a:r>
          </a:p>
          <a:p>
            <a:pPr algn="r"/>
            <a:r>
              <a:rPr lang="fa-IR" sz="1700" dirty="0" smtClean="0">
                <a:solidFill>
                  <a:prstClr val="black"/>
                </a:solidFill>
              </a:rPr>
              <a:t>يُكَذِّبُ</a:t>
            </a:r>
            <a:r>
              <a:rPr lang="fa-IR" sz="1700" dirty="0">
                <a:solidFill>
                  <a:prstClr val="black"/>
                </a:solidFill>
              </a:rPr>
              <a:t>⬅️ فعل مضارع و فاعل ضمیر مستتر </a:t>
            </a:r>
            <a:r>
              <a:rPr lang="fa-IR" sz="1700" dirty="0" smtClean="0">
                <a:solidFill>
                  <a:prstClr val="black"/>
                </a:solidFill>
              </a:rPr>
              <a:t>هو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بِالدِّينِ⬅️ جارومجرور متعلق به يُكَذِّبُ</a:t>
            </a:r>
            <a:endParaRPr lang="fa-IR" sz="1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02381" y="990131"/>
            <a:ext cx="2372711" cy="614048"/>
            <a:chOff x="3831177" y="174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" name="Oval 3"/>
            <p:cNvSpPr/>
            <p:nvPr/>
          </p:nvSpPr>
          <p:spPr>
            <a:xfrm>
              <a:off x="3831177" y="174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Oval 10"/>
            <p:cNvSpPr/>
            <p:nvPr/>
          </p:nvSpPr>
          <p:spPr>
            <a:xfrm>
              <a:off x="3966831" y="13739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844746" y="1910555"/>
            <a:ext cx="2372711" cy="614048"/>
            <a:chOff x="3143116" y="1031500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Oval 6"/>
            <p:cNvSpPr/>
            <p:nvPr/>
          </p:nvSpPr>
          <p:spPr>
            <a:xfrm>
              <a:off x="3143116" y="1031500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14"/>
            <p:cNvSpPr/>
            <p:nvPr/>
          </p:nvSpPr>
          <p:spPr>
            <a:xfrm>
              <a:off x="3278770" y="1167154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24868" y="4071557"/>
            <a:ext cx="2372711" cy="614048"/>
            <a:chOff x="3143116" y="3460859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Oval 12"/>
            <p:cNvSpPr/>
            <p:nvPr/>
          </p:nvSpPr>
          <p:spPr>
            <a:xfrm>
              <a:off x="3143116" y="3460859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18"/>
            <p:cNvSpPr/>
            <p:nvPr/>
          </p:nvSpPr>
          <p:spPr>
            <a:xfrm>
              <a:off x="3278770" y="3596513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02381" y="5021800"/>
            <a:ext cx="2372711" cy="614048"/>
            <a:chOff x="3831177" y="449061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3831177" y="449061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22"/>
            <p:cNvSpPr/>
            <p:nvPr/>
          </p:nvSpPr>
          <p:spPr>
            <a:xfrm>
              <a:off x="3966831" y="462626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0219267" y="308610"/>
            <a:ext cx="1972733" cy="654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819861" y="129209"/>
            <a:ext cx="237213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a-IR" sz="3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اعراب</a:t>
            </a:r>
            <a:r>
              <a:rPr lang="fa-IR" sz="4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a-IR" sz="36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سوره </a:t>
            </a:r>
            <a:endParaRPr lang="en-US" sz="4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559857" y="1062142"/>
            <a:ext cx="2415235" cy="412488"/>
            <a:chOff x="4085157" y="1263021"/>
            <a:chExt cx="3526414" cy="412488"/>
          </a:xfrm>
          <a:noFill/>
        </p:grpSpPr>
        <p:sp>
          <p:nvSpPr>
            <p:cNvPr id="21" name="Rounded Rectangle 20"/>
            <p:cNvSpPr/>
            <p:nvPr/>
          </p:nvSpPr>
          <p:spPr>
            <a:xfrm>
              <a:off x="4085157" y="1263021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10"/>
            <p:cNvSpPr/>
            <p:nvPr/>
          </p:nvSpPr>
          <p:spPr>
            <a:xfrm>
              <a:off x="4105293" y="1283157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فَوَيلٌ </a:t>
              </a: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لِلمُصَلِّينَ (4)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37684" y="2007018"/>
            <a:ext cx="2536627" cy="412488"/>
            <a:chOff x="4085157" y="2211910"/>
            <a:chExt cx="3526414" cy="412488"/>
          </a:xfrm>
          <a:noFill/>
        </p:grpSpPr>
        <p:sp>
          <p:nvSpPr>
            <p:cNvPr id="24" name="Rounded Rectangle 23"/>
            <p:cNvSpPr/>
            <p:nvPr/>
          </p:nvSpPr>
          <p:spPr>
            <a:xfrm>
              <a:off x="4085157" y="2211910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0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14"/>
            <p:cNvSpPr/>
            <p:nvPr/>
          </p:nvSpPr>
          <p:spPr>
            <a:xfrm>
              <a:off x="4105293" y="2232046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الَّذينَ هُم عَن صَلاتِهِم ساهُونَ (5)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27932" y="4176858"/>
            <a:ext cx="3089402" cy="412488"/>
            <a:chOff x="4085157" y="4109688"/>
            <a:chExt cx="3526414" cy="412488"/>
          </a:xfrm>
          <a:noFill/>
        </p:grpSpPr>
        <p:sp>
          <p:nvSpPr>
            <p:cNvPr id="30" name="Rounded Rectangle 29"/>
            <p:cNvSpPr/>
            <p:nvPr/>
          </p:nvSpPr>
          <p:spPr>
            <a:xfrm>
              <a:off x="4085157" y="4109688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22"/>
            <p:cNvSpPr/>
            <p:nvPr/>
          </p:nvSpPr>
          <p:spPr>
            <a:xfrm>
              <a:off x="4105293" y="4129824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الَّذينَ هُم يُراؤُنَ (6)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09394" y="5122671"/>
            <a:ext cx="2731171" cy="412488"/>
            <a:chOff x="4085157" y="5058577"/>
            <a:chExt cx="3526414" cy="412488"/>
          </a:xfrm>
          <a:noFill/>
        </p:grpSpPr>
        <p:sp>
          <p:nvSpPr>
            <p:cNvPr id="33" name="Rounded Rectangle 32"/>
            <p:cNvSpPr/>
            <p:nvPr/>
          </p:nvSpPr>
          <p:spPr>
            <a:xfrm>
              <a:off x="4085157" y="5058577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26"/>
            <p:cNvSpPr/>
            <p:nvPr/>
          </p:nvSpPr>
          <p:spPr>
            <a:xfrm>
              <a:off x="4105293" y="5078713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يَمنَعُونَ الماعُونَ (7)</a:t>
              </a:r>
            </a:p>
          </p:txBody>
        </p:sp>
      </p:grpSp>
      <p:sp>
        <p:nvSpPr>
          <p:cNvPr id="35" name="Straight Connector 3"/>
          <p:cNvSpPr/>
          <p:nvPr/>
        </p:nvSpPr>
        <p:spPr>
          <a:xfrm rot="7477425">
            <a:off x="8801821" y="4504762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Straight Connector 4"/>
          <p:cNvSpPr/>
          <p:nvPr/>
        </p:nvSpPr>
        <p:spPr>
          <a:xfrm rot="9090390">
            <a:off x="8515845" y="3946452"/>
            <a:ext cx="1468211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68211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Straight Connector 6"/>
          <p:cNvSpPr/>
          <p:nvPr/>
        </p:nvSpPr>
        <p:spPr>
          <a:xfrm rot="12509610">
            <a:off x="8515845" y="2659420"/>
            <a:ext cx="1468211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68211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Straight Connector 7"/>
          <p:cNvSpPr/>
          <p:nvPr/>
        </p:nvSpPr>
        <p:spPr>
          <a:xfrm rot="14122575">
            <a:off x="8801821" y="2101111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Oval 39"/>
          <p:cNvSpPr/>
          <p:nvPr/>
        </p:nvSpPr>
        <p:spPr>
          <a:xfrm>
            <a:off x="9859617" y="2995373"/>
            <a:ext cx="2332383" cy="682469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14C2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1" name="Group 40"/>
          <p:cNvGrpSpPr/>
          <p:nvPr/>
        </p:nvGrpSpPr>
        <p:grpSpPr>
          <a:xfrm>
            <a:off x="9392478" y="3081033"/>
            <a:ext cx="2673626" cy="442047"/>
            <a:chOff x="4077862" y="278179"/>
            <a:chExt cx="4110238" cy="442047"/>
          </a:xfrm>
          <a:noFill/>
        </p:grpSpPr>
        <p:sp>
          <p:nvSpPr>
            <p:cNvPr id="42" name="Rounded Rectangle 41"/>
            <p:cNvSpPr/>
            <p:nvPr/>
          </p:nvSpPr>
          <p:spPr>
            <a:xfrm>
              <a:off x="4077862" y="307738"/>
              <a:ext cx="3517083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6"/>
            <p:cNvSpPr/>
            <p:nvPr/>
          </p:nvSpPr>
          <p:spPr>
            <a:xfrm>
              <a:off x="4711289" y="278179"/>
              <a:ext cx="3476811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6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بِسمِ الله الرَّحمنِ الرَّحيمِ</a:t>
              </a:r>
              <a:r>
                <a:rPr lang="fa-IR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‏</a:t>
              </a:r>
              <a:endPara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2236304" y="5129315"/>
            <a:ext cx="5314119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وَ⬅️ </a:t>
            </a:r>
            <a:r>
              <a:rPr lang="fa-IR" sz="1700" dirty="0">
                <a:solidFill>
                  <a:prstClr val="black"/>
                </a:solidFill>
              </a:rPr>
              <a:t>واو </a:t>
            </a:r>
            <a:r>
              <a:rPr lang="fa-IR" sz="1700" dirty="0" smtClean="0">
                <a:solidFill>
                  <a:prstClr val="black"/>
                </a:solidFill>
              </a:rPr>
              <a:t>عطف</a:t>
            </a:r>
          </a:p>
          <a:p>
            <a:pPr lvl="0" algn="r"/>
            <a:r>
              <a:rPr lang="fa-IR" sz="1700" dirty="0">
                <a:solidFill>
                  <a:prstClr val="black"/>
                </a:solidFill>
              </a:rPr>
              <a:t>يَمنَعُونَ </a:t>
            </a:r>
            <a:r>
              <a:rPr lang="fa-IR" sz="1700" dirty="0" smtClean="0">
                <a:solidFill>
                  <a:prstClr val="black"/>
                </a:solidFill>
              </a:rPr>
              <a:t>الماعُونَ⬅️ </a:t>
            </a:r>
            <a:r>
              <a:rPr lang="fa-IR" sz="1700" dirty="0">
                <a:solidFill>
                  <a:prstClr val="black"/>
                </a:solidFill>
              </a:rPr>
              <a:t>عطف </a:t>
            </a:r>
            <a:r>
              <a:rPr lang="fa-IR" sz="1700" dirty="0" smtClean="0">
                <a:solidFill>
                  <a:prstClr val="black"/>
                </a:solidFill>
              </a:rPr>
              <a:t>بر یُرَاءُونَ 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يَمْنَعُونَ</a:t>
            </a:r>
            <a:r>
              <a:rPr lang="fa-IR" sz="1700" dirty="0">
                <a:solidFill>
                  <a:prstClr val="black"/>
                </a:solidFill>
              </a:rPr>
              <a:t>⬅️ فعل مضارع و فاعل ضمیر بارز </a:t>
            </a:r>
            <a:r>
              <a:rPr lang="fa-IR" sz="1700" dirty="0" smtClean="0">
                <a:solidFill>
                  <a:prstClr val="black"/>
                </a:solidFill>
              </a:rPr>
              <a:t>واو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الْمَاعُونَ</a:t>
            </a:r>
            <a:r>
              <a:rPr lang="fa-IR" sz="1700" dirty="0">
                <a:solidFill>
                  <a:prstClr val="black"/>
                </a:solidFill>
              </a:rPr>
              <a:t>⬅️ </a:t>
            </a:r>
            <a:r>
              <a:rPr lang="fa-IR" sz="1700" dirty="0" smtClean="0">
                <a:solidFill>
                  <a:prstClr val="black"/>
                </a:solidFill>
              </a:rPr>
              <a:t>مفعول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88200" y="3794696"/>
            <a:ext cx="6238460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الَّذِينَ</a:t>
            </a:r>
            <a:r>
              <a:rPr lang="fa-IR" sz="1700" dirty="0">
                <a:solidFill>
                  <a:prstClr val="black"/>
                </a:solidFill>
              </a:rPr>
              <a:t>⬅️ </a:t>
            </a:r>
            <a:r>
              <a:rPr lang="fa-IR" sz="1700" dirty="0" smtClean="0">
                <a:solidFill>
                  <a:prstClr val="black"/>
                </a:solidFill>
              </a:rPr>
              <a:t>بدل </a:t>
            </a:r>
            <a:r>
              <a:rPr lang="fa-IR" sz="1700" dirty="0">
                <a:solidFill>
                  <a:prstClr val="black"/>
                </a:solidFill>
              </a:rPr>
              <a:t>برای </a:t>
            </a:r>
            <a:r>
              <a:rPr lang="fa-IR" sz="1700" dirty="0" smtClean="0">
                <a:solidFill>
                  <a:prstClr val="black"/>
                </a:solidFill>
              </a:rPr>
              <a:t>الَّذِينَ قبلی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هُمْ</a:t>
            </a:r>
            <a:r>
              <a:rPr lang="fa-IR" sz="1700" dirty="0">
                <a:solidFill>
                  <a:prstClr val="black"/>
                </a:solidFill>
              </a:rPr>
              <a:t>⬅️ مبتدا </a:t>
            </a:r>
            <a:endParaRPr lang="fa-IR" sz="1700" dirty="0" smtClean="0">
              <a:solidFill>
                <a:prstClr val="black"/>
              </a:solidFill>
            </a:endParaRP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يُرَاءُونَ</a:t>
            </a:r>
            <a:r>
              <a:rPr lang="fa-IR" sz="1700" dirty="0">
                <a:solidFill>
                  <a:prstClr val="black"/>
                </a:solidFill>
              </a:rPr>
              <a:t>⬅️ </a:t>
            </a:r>
            <a:r>
              <a:rPr lang="fa-IR" sz="1700" dirty="0" smtClean="0">
                <a:solidFill>
                  <a:prstClr val="black"/>
                </a:solidFill>
              </a:rPr>
              <a:t>خبر- فعل </a:t>
            </a:r>
            <a:r>
              <a:rPr lang="fa-IR" sz="1700" dirty="0">
                <a:solidFill>
                  <a:prstClr val="black"/>
                </a:solidFill>
              </a:rPr>
              <a:t>مضارع و فاعل ضمیر بارز </a:t>
            </a:r>
            <a:r>
              <a:rPr lang="fa-IR" sz="1700" dirty="0" smtClean="0">
                <a:solidFill>
                  <a:prstClr val="black"/>
                </a:solidFill>
              </a:rPr>
              <a:t>واو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هُمْ يُرَاءُونَ</a:t>
            </a:r>
            <a:r>
              <a:rPr lang="fa-IR" sz="1700" dirty="0">
                <a:solidFill>
                  <a:prstClr val="black"/>
                </a:solidFill>
              </a:rPr>
              <a:t>⬅️ جمله صله برای الَّذِينَ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81429" y="1592231"/>
            <a:ext cx="6536635" cy="16619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الَّذِينَ</a:t>
            </a:r>
            <a:r>
              <a:rPr lang="fa-IR" sz="1700" dirty="0">
                <a:solidFill>
                  <a:prstClr val="black"/>
                </a:solidFill>
              </a:rPr>
              <a:t>⬅️ </a:t>
            </a:r>
            <a:r>
              <a:rPr lang="fa-IR" sz="1700" dirty="0" smtClean="0">
                <a:solidFill>
                  <a:prstClr val="black"/>
                </a:solidFill>
              </a:rPr>
              <a:t>نعت برای مُصَلِّینَ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هُمْ</a:t>
            </a:r>
            <a:r>
              <a:rPr lang="fa-IR" sz="1700" dirty="0">
                <a:solidFill>
                  <a:prstClr val="black"/>
                </a:solidFill>
              </a:rPr>
              <a:t>⬅️ مبتدا </a:t>
            </a:r>
            <a:endParaRPr lang="fa-IR" sz="1700" dirty="0" smtClean="0">
              <a:solidFill>
                <a:prstClr val="black"/>
              </a:solidFill>
            </a:endParaRP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عَن </a:t>
            </a:r>
            <a:r>
              <a:rPr lang="fa-IR" sz="1700" dirty="0">
                <a:solidFill>
                  <a:prstClr val="black"/>
                </a:solidFill>
              </a:rPr>
              <a:t>صَلَاتِ⬅️ جارومجرور متعلق به </a:t>
            </a:r>
            <a:r>
              <a:rPr lang="fa-IR" sz="1700" dirty="0" smtClean="0">
                <a:solidFill>
                  <a:prstClr val="black"/>
                </a:solidFill>
              </a:rPr>
              <a:t>سَاهُونَ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هِمْ</a:t>
            </a:r>
            <a:r>
              <a:rPr lang="fa-IR" sz="1700" dirty="0">
                <a:solidFill>
                  <a:prstClr val="black"/>
                </a:solidFill>
              </a:rPr>
              <a:t>⬅️ مضاف الیه </a:t>
            </a:r>
            <a:endParaRPr lang="fa-IR" sz="1700" dirty="0" smtClean="0">
              <a:solidFill>
                <a:prstClr val="black"/>
              </a:solidFill>
            </a:endParaRP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سَاهُونَ</a:t>
            </a:r>
            <a:r>
              <a:rPr lang="fa-IR" sz="1700" dirty="0">
                <a:solidFill>
                  <a:prstClr val="black"/>
                </a:solidFill>
              </a:rPr>
              <a:t>⬅️ </a:t>
            </a:r>
            <a:r>
              <a:rPr lang="fa-IR" sz="1700" dirty="0" smtClean="0">
                <a:solidFill>
                  <a:prstClr val="black"/>
                </a:solidFill>
              </a:rPr>
              <a:t>خبر</a:t>
            </a:r>
          </a:p>
          <a:p>
            <a:pPr lvl="0" algn="r"/>
            <a:r>
              <a:rPr lang="fa-IR" sz="1700" dirty="0">
                <a:solidFill>
                  <a:prstClr val="black"/>
                </a:solidFill>
              </a:rPr>
              <a:t>عَن صَلاتِهِم </a:t>
            </a:r>
            <a:r>
              <a:rPr lang="fa-IR" sz="1700" dirty="0" smtClean="0">
                <a:solidFill>
                  <a:prstClr val="black"/>
                </a:solidFill>
              </a:rPr>
              <a:t>ساهُونَ⬅️ جمله اسمیه - صله </a:t>
            </a:r>
            <a:r>
              <a:rPr lang="fa-IR" sz="1700" dirty="0">
                <a:solidFill>
                  <a:prstClr val="black"/>
                </a:solidFill>
              </a:rPr>
              <a:t>برای الَّذينَ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83702" y="500814"/>
            <a:ext cx="7066721" cy="8771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فَـ</a:t>
            </a:r>
            <a:r>
              <a:rPr lang="fa-IR" sz="1700" dirty="0">
                <a:solidFill>
                  <a:prstClr val="black"/>
                </a:solidFill>
              </a:rPr>
              <a:t>⬅️ </a:t>
            </a:r>
            <a:r>
              <a:rPr lang="fa-IR" sz="1700" dirty="0" smtClean="0">
                <a:solidFill>
                  <a:prstClr val="black"/>
                </a:solidFill>
              </a:rPr>
              <a:t>فاء نتیجه 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وَيْلٌ</a:t>
            </a:r>
            <a:r>
              <a:rPr lang="fa-IR" sz="1700" dirty="0">
                <a:solidFill>
                  <a:prstClr val="black"/>
                </a:solidFill>
              </a:rPr>
              <a:t>⬅️ </a:t>
            </a:r>
            <a:r>
              <a:rPr lang="fa-IR" sz="1700" dirty="0" smtClean="0">
                <a:solidFill>
                  <a:prstClr val="black"/>
                </a:solidFill>
              </a:rPr>
              <a:t>مبتدا</a:t>
            </a:r>
          </a:p>
          <a:p>
            <a:pPr lvl="0" algn="r"/>
            <a:r>
              <a:rPr lang="fa-IR" sz="1700" dirty="0" smtClean="0">
                <a:solidFill>
                  <a:prstClr val="black"/>
                </a:solidFill>
              </a:rPr>
              <a:t> لِّلْمُصَلِّينَ</a:t>
            </a:r>
            <a:r>
              <a:rPr lang="fa-IR" sz="1700" dirty="0">
                <a:solidFill>
                  <a:prstClr val="black"/>
                </a:solidFill>
              </a:rPr>
              <a:t>⬅️ جارومجرور+ متعلق محذوفش⬅️ </a:t>
            </a:r>
            <a:r>
              <a:rPr lang="fa-IR" sz="1700" dirty="0" smtClean="0">
                <a:solidFill>
                  <a:prstClr val="black"/>
                </a:solidFill>
              </a:rPr>
              <a:t>خبر وَيْلٌ</a:t>
            </a:r>
            <a:endParaRPr lang="fa-IR" sz="1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203" y="4855472"/>
            <a:ext cx="442085" cy="4420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663" y="3410985"/>
            <a:ext cx="442085" cy="442085"/>
          </a:xfrm>
          <a:prstGeom prst="rect">
            <a:avLst/>
          </a:prstGeom>
        </p:spPr>
      </p:pic>
      <p:sp>
        <p:nvSpPr>
          <p:cNvPr id="10" name="object 16"/>
          <p:cNvSpPr/>
          <p:nvPr/>
        </p:nvSpPr>
        <p:spPr>
          <a:xfrm>
            <a:off x="5725665" y="223792"/>
            <a:ext cx="5376344" cy="702563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lvl="0" algn="ctr"/>
            <a:r>
              <a:rPr lang="fa-IR" sz="36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تصویر سازی </a:t>
            </a:r>
            <a:r>
              <a:rPr lang="fa-IR" sz="36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کلمات در </a:t>
            </a:r>
            <a:r>
              <a:rPr lang="fa-IR" sz="36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ارتباط با هم</a:t>
            </a:r>
            <a:endParaRPr lang="en-US" sz="36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5631" b="5829"/>
          <a:stretch/>
        </p:blipFill>
        <p:spPr>
          <a:xfrm>
            <a:off x="5708373" y="4005469"/>
            <a:ext cx="4419600" cy="24736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6052890" y="2110307"/>
            <a:ext cx="3898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cs typeface="A Dast Nevis" panose="03000400000000000000" pitchFamily="66" charset="-78"/>
              </a:rPr>
              <a:t>دو رویی و فریب </a:t>
            </a:r>
          </a:p>
          <a:p>
            <a:pPr algn="ctr"/>
            <a:r>
              <a:rPr lang="fa-IR" sz="2800" b="1" dirty="0" smtClean="0">
                <a:cs typeface="A Dast Nevis" panose="03000400000000000000" pitchFamily="66" charset="-78"/>
              </a:rPr>
              <a:t>که در</a:t>
            </a:r>
          </a:p>
          <a:p>
            <a:pPr algn="ctr"/>
            <a:r>
              <a:rPr lang="fa-IR" sz="2800" b="1" dirty="0" smtClean="0">
                <a:cs typeface="A Dast Nevis" panose="03000400000000000000" pitchFamily="66" charset="-78"/>
              </a:rPr>
              <a:t>عبادتهای فردی و اجتماعی </a:t>
            </a:r>
          </a:p>
          <a:p>
            <a:pPr algn="ctr"/>
            <a:r>
              <a:rPr lang="fa-IR" sz="2800" b="1" dirty="0" smtClean="0">
                <a:cs typeface="A Dast Nevis" panose="03000400000000000000" pitchFamily="66" charset="-78"/>
              </a:rPr>
              <a:t>ظهور می یابد.</a:t>
            </a:r>
            <a:endParaRPr lang="en-US" sz="2800" b="1" dirty="0">
              <a:cs typeface="A Dast Nevis" panose="03000400000000000000" pitchFamily="66" charset="-7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04" y="934278"/>
            <a:ext cx="4425811" cy="25025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TextBox 23"/>
          <p:cNvSpPr txBox="1"/>
          <p:nvPr/>
        </p:nvSpPr>
        <p:spPr>
          <a:xfrm>
            <a:off x="1361657" y="3578088"/>
            <a:ext cx="37669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cs typeface="A Dast Nevis" panose="03000400000000000000" pitchFamily="66" charset="-78"/>
              </a:rPr>
              <a:t>ویژگی های برخی از افراد جامعه </a:t>
            </a:r>
            <a:endParaRPr lang="fa-IR" sz="2800" b="1" dirty="0" smtClean="0">
              <a:cs typeface="A Dast Nevis" panose="03000400000000000000" pitchFamily="66" charset="-78"/>
            </a:endParaRPr>
          </a:p>
          <a:p>
            <a:pPr algn="ctr"/>
            <a:r>
              <a:rPr lang="fa-IR" sz="2800" b="1" dirty="0" smtClean="0">
                <a:cs typeface="A Dast Nevis" panose="03000400000000000000" pitchFamily="66" charset="-78"/>
              </a:rPr>
              <a:t>که </a:t>
            </a:r>
            <a:r>
              <a:rPr lang="fa-IR" sz="2800" b="1" dirty="0">
                <a:cs typeface="A Dast Nevis" panose="03000400000000000000" pitchFamily="66" charset="-78"/>
              </a:rPr>
              <a:t>دور از </a:t>
            </a:r>
            <a:endParaRPr lang="fa-IR" sz="2800" b="1" dirty="0" smtClean="0">
              <a:cs typeface="A Dast Nevis" panose="03000400000000000000" pitchFamily="66" charset="-78"/>
            </a:endParaRPr>
          </a:p>
          <a:p>
            <a:pPr algn="ctr"/>
            <a:r>
              <a:rPr lang="fa-IR" sz="2800" b="1" dirty="0" smtClean="0">
                <a:cs typeface="A Dast Nevis" panose="03000400000000000000" pitchFamily="66" charset="-78"/>
              </a:rPr>
              <a:t>حقیقت </a:t>
            </a:r>
            <a:r>
              <a:rPr lang="fa-IR" sz="2800" b="1" dirty="0">
                <a:cs typeface="A Dast Nevis" panose="03000400000000000000" pitchFamily="66" charset="-78"/>
              </a:rPr>
              <a:t>دین است.</a:t>
            </a:r>
            <a:endParaRPr lang="en-US" sz="2800" b="1" dirty="0">
              <a:cs typeface="A Dast Nevis" panose="030004000000000000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760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1002617" y="0"/>
            <a:ext cx="118938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202017" y="129209"/>
            <a:ext cx="5784574" cy="6599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94468" y="840083"/>
            <a:ext cx="48988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A Dast Nevis" panose="03000400000000000000" pitchFamily="66" charset="-78"/>
              </a:rPr>
              <a:t>ا</a:t>
            </a:r>
            <a:r>
              <a:rPr lang="fa-IR" sz="2800" dirty="0" smtClean="0">
                <a:cs typeface="A Dast Nevis" panose="03000400000000000000" pitchFamily="66" charset="-78"/>
              </a:rPr>
              <a:t>فرادی در جامعه اند که اوضاع نابسامان مادی و معنوی دارند.</a:t>
            </a:r>
          </a:p>
          <a:p>
            <a:endParaRPr lang="fa-IR" sz="2800" dirty="0" smtClean="0">
              <a:cs typeface="A Dast Nevis" panose="03000400000000000000" pitchFamily="66" charset="-78"/>
            </a:endParaRPr>
          </a:p>
          <a:p>
            <a:r>
              <a:rPr lang="fa-IR" sz="2800" dirty="0" smtClean="0">
                <a:cs typeface="A Dast Nevis" panose="03000400000000000000" pitchFamily="66" charset="-78"/>
              </a:rPr>
              <a:t>افرادی گرسنه، </a:t>
            </a:r>
          </a:p>
          <a:p>
            <a:r>
              <a:rPr lang="fa-IR" sz="2800" dirty="0" smtClean="0">
                <a:cs typeface="A Dast Nevis" panose="03000400000000000000" pitchFamily="66" charset="-78"/>
              </a:rPr>
              <a:t>افرادی با توان معنوی بسیار پایین،</a:t>
            </a:r>
          </a:p>
          <a:p>
            <a:r>
              <a:rPr lang="fa-IR" sz="2800" dirty="0" smtClean="0">
                <a:cs typeface="A Dast Nevis" panose="03000400000000000000" pitchFamily="66" charset="-78"/>
              </a:rPr>
              <a:t>افرادی که هیچ کار و شغلی ندارند،</a:t>
            </a:r>
          </a:p>
          <a:p>
            <a:r>
              <a:rPr lang="fa-IR" sz="2800" dirty="0" smtClean="0">
                <a:cs typeface="A Dast Nevis" panose="03000400000000000000" pitchFamily="66" charset="-78"/>
              </a:rPr>
              <a:t>بچه هایی یتیم،</a:t>
            </a:r>
          </a:p>
          <a:p>
            <a:r>
              <a:rPr lang="fa-IR" sz="2800" dirty="0" smtClean="0">
                <a:cs typeface="A Dast Nevis" panose="03000400000000000000" pitchFamily="66" charset="-78"/>
              </a:rPr>
              <a:t>...</a:t>
            </a:r>
          </a:p>
          <a:p>
            <a:pPr algn="ctr"/>
            <a:r>
              <a:rPr lang="fa-IR" sz="2800" dirty="0" smtClean="0">
                <a:cs typeface="A Dast Nevis" panose="03000400000000000000" pitchFamily="66" charset="-78"/>
              </a:rPr>
              <a:t>که در جامعه کسی به فکر آنها نیست.</a:t>
            </a:r>
            <a:endParaRPr lang="en-US" sz="2800" dirty="0">
              <a:cs typeface="A Dast Nevis" panose="03000400000000000000" pitchFamily="66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363" y="2753139"/>
            <a:ext cx="2909638" cy="21866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b="28655"/>
          <a:stretch/>
        </p:blipFill>
        <p:spPr>
          <a:xfrm>
            <a:off x="6252129" y="5095698"/>
            <a:ext cx="2143125" cy="16032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73" y="208721"/>
            <a:ext cx="1952625" cy="24429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127" y="5152718"/>
            <a:ext cx="1189829" cy="15561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t="1" r="24180" b="1126"/>
          <a:stretch/>
        </p:blipFill>
        <p:spPr>
          <a:xfrm flipH="1">
            <a:off x="8882090" y="359723"/>
            <a:ext cx="2663866" cy="18567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084" y="2178639"/>
            <a:ext cx="3204967" cy="2124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9776222" y="4394681"/>
            <a:ext cx="2140796" cy="22645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l="15527" t="10647" r="15359" b="10169"/>
          <a:stretch/>
        </p:blipFill>
        <p:spPr>
          <a:xfrm>
            <a:off x="1311966" y="4303644"/>
            <a:ext cx="173329" cy="3578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8437" y="2445025"/>
            <a:ext cx="2261493" cy="162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0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93CFE69-79B0-440B-949E-DA17AD834A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rgbClr val="F7C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290263" y="3149511"/>
            <a:ext cx="4286596" cy="153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دوم:</a:t>
            </a:r>
          </a:p>
          <a:p>
            <a:pPr lvl="0" algn="r"/>
            <a:r>
              <a:rPr lang="fa-IR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گزاره </a:t>
            </a:r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نویسی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3753AF9-461F-4049-BB9D-621E76A514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638434" y="4759813"/>
            <a:ext cx="3931920" cy="0"/>
          </a:xfrm>
          <a:prstGeom prst="line">
            <a:avLst/>
          </a:prstGeom>
          <a:ln w="38100">
            <a:gradFill>
              <a:gsLst>
                <a:gs pos="0">
                  <a:srgbClr val="00B050"/>
                </a:gs>
                <a:gs pos="51300">
                  <a:schemeClr val="accent2">
                    <a:lumMod val="60000"/>
                    <a:lumOff val="4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991176" y="4906536"/>
            <a:ext cx="2582759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گزاره های </a:t>
            </a:r>
            <a:r>
              <a:rPr lang="fa-IR" sz="4400" b="1" dirty="0">
                <a:ln>
                  <a:solidFill>
                    <a:srgbClr val="AA6254"/>
                  </a:solidFill>
                </a:ln>
                <a:gradFill>
                  <a:gsLst>
                    <a:gs pos="36000">
                      <a:srgbClr val="ED7D31">
                        <a:lumMod val="75000"/>
                      </a:srgbClr>
                    </a:gs>
                    <a:gs pos="12000">
                      <a:srgbClr val="ED7D31">
                        <a:lumMod val="60000"/>
                        <a:lumOff val="40000"/>
                      </a:srgbClr>
                    </a:gs>
                    <a:gs pos="0">
                      <a:srgbClr val="70AD47">
                        <a:lumMod val="75000"/>
                      </a:srgbClr>
                    </a:gs>
                  </a:gsLst>
                  <a:lin ang="0" scaled="0"/>
                </a:gradFill>
                <a:latin typeface="Adobe Arabic" panose="02040503050201020203" pitchFamily="18" charset="-78"/>
                <a:cs typeface="Adobe Arabic" panose="02040503050201020203" pitchFamily="18" charset="-78"/>
              </a:rPr>
              <a:t>قرآنی</a:t>
            </a:r>
            <a:endParaRPr lang="en-US" sz="4400" b="1" dirty="0">
              <a:ln>
                <a:solidFill>
                  <a:srgbClr val="AA6254"/>
                </a:solidFill>
              </a:ln>
              <a:gradFill>
                <a:gsLst>
                  <a:gs pos="36000">
                    <a:srgbClr val="ED7D31">
                      <a:lumMod val="75000"/>
                    </a:srgbClr>
                  </a:gs>
                  <a:gs pos="12000">
                    <a:srgbClr val="ED7D31">
                      <a:lumMod val="60000"/>
                      <a:lumOff val="40000"/>
                    </a:srgbClr>
                  </a:gs>
                  <a:gs pos="0">
                    <a:srgbClr val="70AD47">
                      <a:lumMod val="75000"/>
                    </a:srgbClr>
                  </a:gs>
                </a:gsLst>
                <a:lin ang="0" scaled="0"/>
              </a:gra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565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281" t="-1478" r="27679" b="9700"/>
          <a:stretch/>
        </p:blipFill>
        <p:spPr>
          <a:xfrm>
            <a:off x="9681842" y="1738781"/>
            <a:ext cx="999858" cy="1374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268" y="966324"/>
            <a:ext cx="2889501" cy="2505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7507241" y="2508930"/>
            <a:ext cx="25907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/>
              <a:t>منظور از گزاره، </a:t>
            </a:r>
            <a:r>
              <a:rPr lang="fa-IR" sz="2000" dirty="0" smtClean="0"/>
              <a:t/>
            </a:r>
            <a:br>
              <a:rPr lang="fa-IR" sz="2000" dirty="0" smtClean="0"/>
            </a:br>
            <a:r>
              <a:rPr lang="fa-IR" sz="2000" dirty="0" smtClean="0"/>
              <a:t>جملاتی </a:t>
            </a:r>
            <a:r>
              <a:rPr lang="fa-IR" sz="2000" dirty="0"/>
              <a:t>با اسناد خبری است.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028" y="5010685"/>
            <a:ext cx="2916250" cy="1296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Google Shape;122;p16">
            <a:extLst>
              <a:ext uri="{FF2B5EF4-FFF2-40B4-BE49-F238E27FC236}">
                <a16:creationId xmlns:a16="http://schemas.microsoft.com/office/drawing/2014/main" xmlns="" id="{B20A10A4-7A7E-4B04-80CF-D9F8A3B1BD0D}"/>
              </a:ext>
            </a:extLst>
          </p:cNvPr>
          <p:cNvSpPr/>
          <p:nvPr/>
        </p:nvSpPr>
        <p:spPr>
          <a:xfrm rot="15655971" flipH="1">
            <a:off x="3623172" y="4078447"/>
            <a:ext cx="1325087" cy="636724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>
            <a:gsLst>
              <a:gs pos="0">
                <a:srgbClr val="BC6424"/>
              </a:gs>
              <a:gs pos="34000">
                <a:srgbClr val="48CB99"/>
              </a:gs>
              <a:gs pos="82000">
                <a:srgbClr val="E6C903"/>
              </a:gs>
            </a:gsLst>
            <a:lin ang="5400000" scaled="0"/>
          </a:gradFill>
          <a:ln>
            <a:gradFill>
              <a:gsLst>
                <a:gs pos="0">
                  <a:srgbClr val="E3C300"/>
                </a:gs>
                <a:gs pos="47000">
                  <a:srgbClr val="A65B33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09773" y="5045728"/>
            <a:ext cx="44865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dirty="0"/>
              <a:t>از هر جمله و کلمه </a:t>
            </a:r>
            <a:r>
              <a:rPr lang="fa-IR" sz="2000" dirty="0" smtClean="0"/>
              <a:t>و</a:t>
            </a:r>
            <a:br>
              <a:rPr lang="fa-IR" sz="2000" dirty="0" smtClean="0"/>
            </a:br>
            <a:r>
              <a:rPr lang="fa-IR" sz="2000" dirty="0" smtClean="0"/>
              <a:t> </a:t>
            </a:r>
            <a:r>
              <a:rPr lang="fa-IR" sz="2000" dirty="0"/>
              <a:t>نیز </a:t>
            </a:r>
            <a:r>
              <a:rPr lang="fa-IR" sz="2000" dirty="0" smtClean="0"/>
              <a:t>از ارتباط </a:t>
            </a:r>
            <a:r>
              <a:rPr lang="fa-IR" sz="2000" dirty="0"/>
              <a:t>میان </a:t>
            </a:r>
            <a:r>
              <a:rPr lang="fa-IR" sz="2000" dirty="0" smtClean="0"/>
              <a:t>جمله یا کلمه </a:t>
            </a:r>
            <a:r>
              <a:rPr lang="fa-IR" sz="2000" dirty="0"/>
              <a:t>ای </a:t>
            </a:r>
            <a:r>
              <a:rPr lang="fa-IR" sz="2000" dirty="0" smtClean="0"/>
              <a:t/>
            </a:r>
            <a:br>
              <a:rPr lang="fa-IR" sz="2000" dirty="0" smtClean="0"/>
            </a:br>
            <a:r>
              <a:rPr lang="fa-IR" sz="2000" dirty="0" smtClean="0"/>
              <a:t>می </a:t>
            </a:r>
            <a:r>
              <a:rPr lang="fa-IR" sz="2000" dirty="0"/>
              <a:t>توانیم گزاره هایی استخراج کنیم.</a:t>
            </a:r>
          </a:p>
        </p:txBody>
      </p:sp>
      <p:sp>
        <p:nvSpPr>
          <p:cNvPr id="12" name="Google Shape;122;p16">
            <a:extLst>
              <a:ext uri="{FF2B5EF4-FFF2-40B4-BE49-F238E27FC236}">
                <a16:creationId xmlns:a16="http://schemas.microsoft.com/office/drawing/2014/main" xmlns="" id="{B20A10A4-7A7E-4B04-80CF-D9F8A3B1BD0D}"/>
              </a:ext>
            </a:extLst>
          </p:cNvPr>
          <p:cNvSpPr/>
          <p:nvPr/>
        </p:nvSpPr>
        <p:spPr>
          <a:xfrm rot="11644684" flipH="1">
            <a:off x="5600488" y="2821645"/>
            <a:ext cx="1325087" cy="636724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>
            <a:gsLst>
              <a:gs pos="0">
                <a:srgbClr val="BC6424"/>
              </a:gs>
              <a:gs pos="34000">
                <a:srgbClr val="48CB99"/>
              </a:gs>
              <a:gs pos="82000">
                <a:srgbClr val="E6C903"/>
              </a:gs>
            </a:gsLst>
            <a:lin ang="5400000" scaled="0"/>
          </a:gradFill>
          <a:ln>
            <a:gradFill>
              <a:gsLst>
                <a:gs pos="0">
                  <a:srgbClr val="E3C300"/>
                </a:gs>
                <a:gs pos="47000">
                  <a:srgbClr val="A65B33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9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436" y="1931270"/>
            <a:ext cx="3826564" cy="23593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6773" y="774893"/>
            <a:ext cx="2403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/>
              <a:t>گزاره نویسی از سوره با توجه به مضامین سوره 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569402" y="1236558"/>
            <a:ext cx="229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 smtClean="0"/>
              <a:t>نوشتن گزاره عقلی</a:t>
            </a:r>
            <a:endParaRPr lang="en-US" sz="2400" dirty="0"/>
          </a:p>
        </p:txBody>
      </p:sp>
      <p:sp>
        <p:nvSpPr>
          <p:cNvPr id="13" name="Chevron 12"/>
          <p:cNvSpPr/>
          <p:nvPr/>
        </p:nvSpPr>
        <p:spPr>
          <a:xfrm>
            <a:off x="3045402" y="997833"/>
            <a:ext cx="988541" cy="939114"/>
          </a:xfrm>
          <a:prstGeom prst="chevron">
            <a:avLst/>
          </a:prstGeom>
          <a:solidFill>
            <a:srgbClr val="7BD6FB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7255922" y="997833"/>
            <a:ext cx="988541" cy="939114"/>
          </a:xfrm>
          <a:prstGeom prst="chevron">
            <a:avLst/>
          </a:prstGeom>
          <a:solidFill>
            <a:srgbClr val="7BD6FB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96417" y="1032013"/>
            <a:ext cx="30219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400" dirty="0"/>
              <a:t>نزدیک شدن به غرض </a:t>
            </a:r>
            <a:r>
              <a:rPr lang="fa-IR" sz="2400" dirty="0" smtClean="0"/>
              <a:t>سوره</a:t>
            </a:r>
          </a:p>
          <a:p>
            <a:pPr algn="ctr"/>
            <a:r>
              <a:rPr lang="fa-IR" sz="2400" dirty="0" smtClean="0"/>
              <a:t> با گزاره های عقلی 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292237" y="2631804"/>
            <a:ext cx="3805881" cy="1168539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a-IR" sz="2400" dirty="0">
                <a:solidFill>
                  <a:prstClr val="black"/>
                </a:solidFill>
              </a:rPr>
              <a:t>هدایت کننده بودن هر یک از گزاره های عقلی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9" name="Google Shape;122;p16">
            <a:extLst>
              <a:ext uri="{FF2B5EF4-FFF2-40B4-BE49-F238E27FC236}">
                <a16:creationId xmlns:a16="http://schemas.microsoft.com/office/drawing/2014/main" xmlns="" id="{B20A10A4-7A7E-4B04-80CF-D9F8A3B1BD0D}"/>
              </a:ext>
            </a:extLst>
          </p:cNvPr>
          <p:cNvSpPr/>
          <p:nvPr/>
        </p:nvSpPr>
        <p:spPr>
          <a:xfrm rot="8021989">
            <a:off x="8110357" y="2594140"/>
            <a:ext cx="1325087" cy="636724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 flip="none" rotWithShape="1">
            <a:gsLst>
              <a:gs pos="19000">
                <a:srgbClr val="7BD6FB"/>
              </a:gs>
              <a:gs pos="40000">
                <a:srgbClr val="FFFF00"/>
              </a:gs>
              <a:gs pos="94000">
                <a:srgbClr val="23E148"/>
              </a:gs>
            </a:gsLst>
            <a:lin ang="108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999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231739" y="2174346"/>
            <a:ext cx="188865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Low" rtl="1"/>
            <a:r>
              <a:rPr lang="ar-SA" sz="60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درس</a:t>
            </a:r>
            <a:endParaRPr lang="fa-IR" sz="6000" b="1" dirty="0" smtClean="0">
              <a:solidFill>
                <a:schemeClr val="bg1"/>
              </a:solidFill>
              <a:latin typeface="Adobe Arabic" panose="02040503050201020203" pitchFamily="18" charset="-78"/>
              <a:cs typeface="B Titr" panose="00000700000000000000" pitchFamily="2" charset="-78"/>
            </a:endParaRPr>
          </a:p>
          <a:p>
            <a:pPr algn="justLow" rtl="1"/>
            <a:r>
              <a:rPr lang="fa-IR" sz="60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چهارم</a:t>
            </a:r>
            <a:endParaRPr lang="en-US" sz="6000" b="1" dirty="0">
              <a:solidFill>
                <a:schemeClr val="bg1"/>
              </a:solidFill>
              <a:latin typeface="Adobe Arabic" panose="02040503050201020203" pitchFamily="18" charset="-78"/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012" y="2023327"/>
            <a:ext cx="74642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800" b="1" spc="300" dirty="0" smtClean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ســوره مبــارکه </a:t>
            </a:r>
            <a:r>
              <a:rPr lang="fa-IR" sz="6600" b="1" u="sng" spc="300" dirty="0" smtClean="0">
                <a:solidFill>
                  <a:srgbClr val="24919C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ماعون</a:t>
            </a:r>
          </a:p>
          <a:p>
            <a:pPr lvl="0" algn="ctr" rtl="1"/>
            <a:r>
              <a:rPr lang="fa-IR" sz="4800" dirty="0" smtClean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*</a:t>
            </a:r>
            <a:r>
              <a:rPr lang="ar-SA" sz="4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پرهيز از دوگانگ</a:t>
            </a:r>
            <a:r>
              <a:rPr lang="fa-IR" sz="4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ی</a:t>
            </a:r>
            <a:r>
              <a:rPr lang="ar-SA" sz="4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 و  توجه كامل به </a:t>
            </a:r>
            <a:r>
              <a:rPr lang="ar-SA" sz="4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خدا</a:t>
            </a:r>
            <a:r>
              <a:rPr lang="fa-IR" sz="4800" dirty="0" smtClean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*</a:t>
            </a:r>
            <a:endParaRPr lang="en-US" sz="4800" dirty="0">
              <a:solidFill>
                <a:srgbClr val="1B345A"/>
              </a:solidFill>
              <a:latin typeface="AbdoLine" panose="02000500030000020004" pitchFamily="50" charset="-78"/>
              <a:ea typeface="Calibri" panose="020F0502020204030204" pitchFamily="34" charset="0"/>
              <a:cs typeface="AbdoLine" panose="02000500030000020004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36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7504" y="238539"/>
            <a:ext cx="11300792" cy="37868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7202" y="246824"/>
            <a:ext cx="5178286" cy="362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0901" y="905674"/>
            <a:ext cx="6768547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2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مهمترین آسیب اجتماعی تکذیب دین است؛ </a:t>
            </a:r>
          </a:p>
          <a:p>
            <a:pPr algn="r">
              <a:lnSpc>
                <a:spcPct val="150000"/>
              </a:lnSpc>
            </a:pPr>
            <a:r>
              <a:rPr lang="fa-IR" sz="2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زیرا در این صورت </a:t>
            </a:r>
            <a:r>
              <a:rPr lang="fa-IR" sz="2000" u="sng" dirty="0" smtClean="0">
                <a:solidFill>
                  <a:schemeClr val="bg1"/>
                </a:solidFill>
                <a:cs typeface="B Nazanin" panose="00000400000000000000" pitchFamily="2" charset="-78"/>
              </a:rPr>
              <a:t>تنها منافع شخصی </a:t>
            </a:r>
            <a:r>
              <a:rPr lang="fa-IR" sz="2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تعیین کننده ضوابط جامعه خواهد بود. </a:t>
            </a:r>
          </a:p>
          <a:p>
            <a:pPr algn="r">
              <a:lnSpc>
                <a:spcPct val="150000"/>
              </a:lnSpc>
            </a:pPr>
            <a:r>
              <a:rPr lang="fa-IR" sz="2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در این صورت منافع فرد اقتضا می کند تا از </a:t>
            </a:r>
            <a:r>
              <a:rPr lang="fa-IR" sz="2000" u="sng" dirty="0" smtClean="0">
                <a:solidFill>
                  <a:schemeClr val="bg1"/>
                </a:solidFill>
                <a:cs typeface="B Nazanin" panose="00000400000000000000" pitchFamily="2" charset="-78"/>
              </a:rPr>
              <a:t>برخی از احکام دین تبعیت کند.</a:t>
            </a:r>
          </a:p>
          <a:p>
            <a:pPr algn="r">
              <a:lnSpc>
                <a:spcPct val="150000"/>
              </a:lnSpc>
            </a:pPr>
            <a:r>
              <a:rPr lang="fa-IR" sz="2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این </a:t>
            </a:r>
            <a:r>
              <a:rPr lang="fa-IR" sz="2000" u="sng" dirty="0" smtClean="0">
                <a:solidFill>
                  <a:schemeClr val="bg1"/>
                </a:solidFill>
                <a:cs typeface="B Nazanin" panose="00000400000000000000" pitchFamily="2" charset="-78"/>
              </a:rPr>
              <a:t>تبعیت باعث دورویی در جامعه </a:t>
            </a:r>
            <a:r>
              <a:rPr lang="fa-IR" sz="2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می شود. </a:t>
            </a:r>
          </a:p>
          <a:p>
            <a:pPr algn="r">
              <a:lnSpc>
                <a:spcPct val="150000"/>
              </a:lnSpc>
            </a:pPr>
            <a:r>
              <a:rPr lang="fa-IR" sz="2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بدین ترتیب </a:t>
            </a:r>
            <a:r>
              <a:rPr lang="fa-IR" sz="2000" u="sng" dirty="0" smtClean="0">
                <a:solidFill>
                  <a:schemeClr val="bg1"/>
                </a:solidFill>
                <a:cs typeface="B Nazanin" panose="00000400000000000000" pitchFamily="2" charset="-78"/>
              </a:rPr>
              <a:t>تکذیب دین با دورویی همراه </a:t>
            </a:r>
            <a:r>
              <a:rPr lang="fa-IR" sz="2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است. </a:t>
            </a:r>
            <a:endParaRPr lang="en-US" sz="2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21321" y="2682942"/>
            <a:ext cx="3304110" cy="8463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2400" b="1" dirty="0">
                <a:solidFill>
                  <a:schemeClr val="bg1"/>
                </a:solidFill>
                <a:cs typeface="B Mitra" panose="00000400000000000000" pitchFamily="2" charset="-78"/>
              </a:rPr>
              <a:t>أَرَأَيتَ الَّذي </a:t>
            </a:r>
            <a:r>
              <a:rPr lang="fa-IR" sz="2800" b="1" dirty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cs typeface="B Mitra" panose="00000400000000000000" pitchFamily="2" charset="-78"/>
              </a:rPr>
              <a:t>يُكَذِّبُ</a:t>
            </a:r>
            <a:r>
              <a:rPr lang="fa-IR" sz="2400" b="1" dirty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cs typeface="B Mitra" panose="00000400000000000000" pitchFamily="2" charset="-78"/>
              </a:rPr>
              <a:t> بِالدِّينِ </a:t>
            </a:r>
            <a:r>
              <a:rPr lang="fa-IR" sz="2400" b="1" dirty="0">
                <a:solidFill>
                  <a:schemeClr val="bg1"/>
                </a:solidFill>
                <a:cs typeface="B Mitra" panose="00000400000000000000" pitchFamily="2" charset="-78"/>
              </a:rPr>
              <a:t>(1)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7" name="Curved Left Arrow 16"/>
          <p:cNvSpPr/>
          <p:nvPr/>
        </p:nvSpPr>
        <p:spPr>
          <a:xfrm flipH="1">
            <a:off x="7533050" y="2575932"/>
            <a:ext cx="367749" cy="595864"/>
          </a:xfrm>
          <a:prstGeom prst="curved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Left Arrow 19"/>
          <p:cNvSpPr/>
          <p:nvPr/>
        </p:nvSpPr>
        <p:spPr>
          <a:xfrm flipH="1">
            <a:off x="6626812" y="2283900"/>
            <a:ext cx="367749" cy="460514"/>
          </a:xfrm>
          <a:prstGeom prst="curved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Left Arrow 20"/>
          <p:cNvSpPr/>
          <p:nvPr/>
        </p:nvSpPr>
        <p:spPr>
          <a:xfrm flipH="1">
            <a:off x="5258525" y="1710743"/>
            <a:ext cx="367749" cy="586408"/>
          </a:xfrm>
          <a:prstGeom prst="curved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Google Shape;1986;p42">
            <a:extLst>
              <a:ext uri="{FF2B5EF4-FFF2-40B4-BE49-F238E27FC236}">
                <a16:creationId xmlns:a16="http://schemas.microsoft.com/office/drawing/2014/main" xmlns="" id="{C4B02104-BB8B-46DE-9D63-5A90B9BF73AE}"/>
              </a:ext>
            </a:extLst>
          </p:cNvPr>
          <p:cNvSpPr/>
          <p:nvPr/>
        </p:nvSpPr>
        <p:spPr>
          <a:xfrm flipH="1">
            <a:off x="7948721" y="4320041"/>
            <a:ext cx="3199094" cy="794446"/>
          </a:xfrm>
          <a:custGeom>
            <a:avLst/>
            <a:gdLst/>
            <a:ahLst/>
            <a:cxnLst/>
            <a:rect l="l" t="t" r="r" b="b"/>
            <a:pathLst>
              <a:path w="61263" h="19386" extrusionOk="0">
                <a:moveTo>
                  <a:pt x="43319" y="1"/>
                </a:moveTo>
                <a:cubicBezTo>
                  <a:pt x="39318" y="1"/>
                  <a:pt x="35137" y="51"/>
                  <a:pt x="31401" y="138"/>
                </a:cubicBezTo>
                <a:cubicBezTo>
                  <a:pt x="29624" y="183"/>
                  <a:pt x="27560" y="198"/>
                  <a:pt x="25361" y="198"/>
                </a:cubicBezTo>
                <a:cubicBezTo>
                  <a:pt x="21419" y="198"/>
                  <a:pt x="17041" y="151"/>
                  <a:pt x="13095" y="151"/>
                </a:cubicBezTo>
                <a:cubicBezTo>
                  <a:pt x="7200" y="151"/>
                  <a:pt x="2268" y="254"/>
                  <a:pt x="1189" y="768"/>
                </a:cubicBezTo>
                <a:cubicBezTo>
                  <a:pt x="0" y="1362"/>
                  <a:pt x="140" y="7901"/>
                  <a:pt x="280" y="10559"/>
                </a:cubicBezTo>
                <a:cubicBezTo>
                  <a:pt x="315" y="11538"/>
                  <a:pt x="105" y="16223"/>
                  <a:pt x="979" y="18531"/>
                </a:cubicBezTo>
                <a:cubicBezTo>
                  <a:pt x="1210" y="19207"/>
                  <a:pt x="4462" y="19385"/>
                  <a:pt x="9098" y="19385"/>
                </a:cubicBezTo>
                <a:cubicBezTo>
                  <a:pt x="14300" y="19385"/>
                  <a:pt x="21246" y="19160"/>
                  <a:pt x="27624" y="19160"/>
                </a:cubicBezTo>
                <a:cubicBezTo>
                  <a:pt x="31844" y="19160"/>
                  <a:pt x="39110" y="19270"/>
                  <a:pt x="45748" y="19270"/>
                </a:cubicBezTo>
                <a:cubicBezTo>
                  <a:pt x="52642" y="19270"/>
                  <a:pt x="58858" y="19152"/>
                  <a:pt x="60283" y="18671"/>
                </a:cubicBezTo>
                <a:cubicBezTo>
                  <a:pt x="61228" y="18356"/>
                  <a:pt x="61088" y="13741"/>
                  <a:pt x="61053" y="11258"/>
                </a:cubicBezTo>
                <a:cubicBezTo>
                  <a:pt x="61018" y="7971"/>
                  <a:pt x="61263" y="1852"/>
                  <a:pt x="60423" y="838"/>
                </a:cubicBezTo>
                <a:cubicBezTo>
                  <a:pt x="59920" y="238"/>
                  <a:pt x="52050" y="1"/>
                  <a:pt x="433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B Tabassom" panose="00000400000000000000" pitchFamily="2" charset="-78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46850" y="4405599"/>
            <a:ext cx="285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600" b="1" dirty="0" smtClean="0">
                <a:solidFill>
                  <a:schemeClr val="bg1"/>
                </a:solidFill>
                <a:cs typeface="B Tabassom" panose="00000400000000000000" pitchFamily="2" charset="-78"/>
              </a:rPr>
              <a:t> گزاره هایی از سوره </a:t>
            </a:r>
            <a:endParaRPr lang="fa-IR" sz="2400" b="1" dirty="0" smtClean="0">
              <a:solidFill>
                <a:schemeClr val="bg1"/>
              </a:solidFill>
              <a:cs typeface="B Tabassom" panose="00000400000000000000" pitchFamily="2" charset="-78"/>
            </a:endParaRPr>
          </a:p>
        </p:txBody>
      </p:sp>
      <p:sp>
        <p:nvSpPr>
          <p:cNvPr id="24" name="Google Shape;1987;p42">
            <a:extLst>
              <a:ext uri="{FF2B5EF4-FFF2-40B4-BE49-F238E27FC236}">
                <a16:creationId xmlns:a16="http://schemas.microsoft.com/office/drawing/2014/main" xmlns="" id="{FE03AABA-5F7B-44B2-9E7B-F5C722328C45}"/>
              </a:ext>
            </a:extLst>
          </p:cNvPr>
          <p:cNvSpPr/>
          <p:nvPr/>
        </p:nvSpPr>
        <p:spPr>
          <a:xfrm flipH="1">
            <a:off x="7872526" y="4215935"/>
            <a:ext cx="3345366" cy="1060117"/>
          </a:xfrm>
          <a:custGeom>
            <a:avLst/>
            <a:gdLst/>
            <a:ahLst/>
            <a:cxnLst/>
            <a:rect l="l" t="t" r="r" b="b"/>
            <a:pathLst>
              <a:path w="61298" h="20037" fill="none" extrusionOk="0">
                <a:moveTo>
                  <a:pt x="1190" y="1049"/>
                </a:moveTo>
                <a:cubicBezTo>
                  <a:pt x="1" y="1609"/>
                  <a:pt x="141" y="8112"/>
                  <a:pt x="281" y="10735"/>
                </a:cubicBezTo>
                <a:cubicBezTo>
                  <a:pt x="315" y="11714"/>
                  <a:pt x="106" y="16400"/>
                  <a:pt x="980" y="18672"/>
                </a:cubicBezTo>
                <a:cubicBezTo>
                  <a:pt x="1504" y="20036"/>
                  <a:pt x="15561" y="19267"/>
                  <a:pt x="27625" y="19267"/>
                </a:cubicBezTo>
                <a:cubicBezTo>
                  <a:pt x="36227" y="19267"/>
                  <a:pt x="57486" y="19721"/>
                  <a:pt x="60284" y="18777"/>
                </a:cubicBezTo>
                <a:cubicBezTo>
                  <a:pt x="61263" y="18463"/>
                  <a:pt x="61088" y="13882"/>
                  <a:pt x="61053" y="11434"/>
                </a:cubicBezTo>
                <a:cubicBezTo>
                  <a:pt x="61018" y="8182"/>
                  <a:pt x="61298" y="2133"/>
                  <a:pt x="60424" y="1119"/>
                </a:cubicBezTo>
                <a:cubicBezTo>
                  <a:pt x="59724" y="245"/>
                  <a:pt x="43290" y="175"/>
                  <a:pt x="31436" y="420"/>
                </a:cubicBezTo>
                <a:cubicBezTo>
                  <a:pt x="21680" y="664"/>
                  <a:pt x="3393" y="0"/>
                  <a:pt x="1190" y="1049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B Tabassom" panose="00000400000000000000" pitchFamily="2" charset="-78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4261" y="3931920"/>
            <a:ext cx="202131" cy="2926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490960" y="3931920"/>
            <a:ext cx="202131" cy="2926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00000">
            <a:off x="2337335" y="4937760"/>
            <a:ext cx="182880" cy="3657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9727934" y="4937760"/>
            <a:ext cx="182880" cy="3657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0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22704" y="0"/>
            <a:ext cx="4731026" cy="1862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34483" y="1575231"/>
            <a:ext cx="4780723" cy="4472608"/>
          </a:xfrm>
          <a:prstGeom prst="rect">
            <a:avLst/>
          </a:prstGeom>
          <a:solidFill>
            <a:srgbClr val="C3B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0236" y="415503"/>
            <a:ext cx="4762500" cy="4476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6666" y="1523524"/>
            <a:ext cx="47409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dirty="0" smtClean="0"/>
              <a:t>حض بر طعام مسکین </a:t>
            </a:r>
          </a:p>
          <a:p>
            <a:r>
              <a:rPr lang="fa-IR" sz="3600" dirty="0" smtClean="0"/>
              <a:t>به معنای</a:t>
            </a:r>
          </a:p>
          <a:p>
            <a:r>
              <a:rPr lang="fa-IR" sz="3600" dirty="0" smtClean="0"/>
              <a:t> در نظر نگرفتن</a:t>
            </a:r>
          </a:p>
          <a:p>
            <a:r>
              <a:rPr lang="fa-IR" sz="3600" dirty="0" smtClean="0"/>
              <a:t> تبعات اجتماعی </a:t>
            </a:r>
          </a:p>
          <a:p>
            <a:r>
              <a:rPr lang="fa-IR" sz="3600" dirty="0" smtClean="0"/>
              <a:t>و</a:t>
            </a:r>
          </a:p>
          <a:p>
            <a:r>
              <a:rPr lang="fa-IR" sz="3600" dirty="0" smtClean="0"/>
              <a:t> ظواهر نامطلوب مردم</a:t>
            </a:r>
          </a:p>
          <a:p>
            <a:r>
              <a:rPr lang="fa-IR" sz="3600" dirty="0" smtClean="0"/>
              <a:t> برای رسیدگی به مساکین</a:t>
            </a:r>
          </a:p>
          <a:p>
            <a:r>
              <a:rPr lang="fa-IR" sz="3600" dirty="0" smtClean="0"/>
              <a:t> اشاره دارد.</a:t>
            </a:r>
            <a:endParaRPr lang="en-US" sz="3600" dirty="0"/>
          </a:p>
        </p:txBody>
      </p:sp>
      <p:sp>
        <p:nvSpPr>
          <p:cNvPr id="8" name="Google Shape;1986;p42">
            <a:extLst>
              <a:ext uri="{FF2B5EF4-FFF2-40B4-BE49-F238E27FC236}">
                <a16:creationId xmlns:a16="http://schemas.microsoft.com/office/drawing/2014/main" xmlns="" id="{C4B02104-BB8B-46DE-9D63-5A90B9BF73AE}"/>
              </a:ext>
            </a:extLst>
          </p:cNvPr>
          <p:cNvSpPr/>
          <p:nvPr/>
        </p:nvSpPr>
        <p:spPr>
          <a:xfrm flipH="1">
            <a:off x="7958577" y="5065299"/>
            <a:ext cx="3199094" cy="794446"/>
          </a:xfrm>
          <a:custGeom>
            <a:avLst/>
            <a:gdLst/>
            <a:ahLst/>
            <a:cxnLst/>
            <a:rect l="l" t="t" r="r" b="b"/>
            <a:pathLst>
              <a:path w="61263" h="19386" extrusionOk="0">
                <a:moveTo>
                  <a:pt x="43319" y="1"/>
                </a:moveTo>
                <a:cubicBezTo>
                  <a:pt x="39318" y="1"/>
                  <a:pt x="35137" y="51"/>
                  <a:pt x="31401" y="138"/>
                </a:cubicBezTo>
                <a:cubicBezTo>
                  <a:pt x="29624" y="183"/>
                  <a:pt x="27560" y="198"/>
                  <a:pt x="25361" y="198"/>
                </a:cubicBezTo>
                <a:cubicBezTo>
                  <a:pt x="21419" y="198"/>
                  <a:pt x="17041" y="151"/>
                  <a:pt x="13095" y="151"/>
                </a:cubicBezTo>
                <a:cubicBezTo>
                  <a:pt x="7200" y="151"/>
                  <a:pt x="2268" y="254"/>
                  <a:pt x="1189" y="768"/>
                </a:cubicBezTo>
                <a:cubicBezTo>
                  <a:pt x="0" y="1362"/>
                  <a:pt x="140" y="7901"/>
                  <a:pt x="280" y="10559"/>
                </a:cubicBezTo>
                <a:cubicBezTo>
                  <a:pt x="315" y="11538"/>
                  <a:pt x="105" y="16223"/>
                  <a:pt x="979" y="18531"/>
                </a:cubicBezTo>
                <a:cubicBezTo>
                  <a:pt x="1210" y="19207"/>
                  <a:pt x="4462" y="19385"/>
                  <a:pt x="9098" y="19385"/>
                </a:cubicBezTo>
                <a:cubicBezTo>
                  <a:pt x="14300" y="19385"/>
                  <a:pt x="21246" y="19160"/>
                  <a:pt x="27624" y="19160"/>
                </a:cubicBezTo>
                <a:cubicBezTo>
                  <a:pt x="31844" y="19160"/>
                  <a:pt x="39110" y="19270"/>
                  <a:pt x="45748" y="19270"/>
                </a:cubicBezTo>
                <a:cubicBezTo>
                  <a:pt x="52642" y="19270"/>
                  <a:pt x="58858" y="19152"/>
                  <a:pt x="60283" y="18671"/>
                </a:cubicBezTo>
                <a:cubicBezTo>
                  <a:pt x="61228" y="18356"/>
                  <a:pt x="61088" y="13741"/>
                  <a:pt x="61053" y="11258"/>
                </a:cubicBezTo>
                <a:cubicBezTo>
                  <a:pt x="61018" y="7971"/>
                  <a:pt x="61263" y="1852"/>
                  <a:pt x="60423" y="838"/>
                </a:cubicBezTo>
                <a:cubicBezTo>
                  <a:pt x="59920" y="238"/>
                  <a:pt x="52050" y="1"/>
                  <a:pt x="43319" y="1"/>
                </a:cubicBezTo>
                <a:close/>
              </a:path>
            </a:pathLst>
          </a:custGeom>
          <a:solidFill>
            <a:srgbClr val="C0B4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B Tabassom" panose="00000400000000000000" pitchFamily="2" charset="-78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31208" y="5163458"/>
            <a:ext cx="285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600" b="1" dirty="0" smtClean="0">
                <a:cs typeface="B Tabassom" panose="00000400000000000000" pitchFamily="2" charset="-78"/>
              </a:rPr>
              <a:t> گزاره هایی از سوره </a:t>
            </a:r>
            <a:endParaRPr lang="fa-IR" sz="2400" b="1" dirty="0" smtClean="0">
              <a:cs typeface="B Tabassom" panose="00000400000000000000" pitchFamily="2" charset="-78"/>
            </a:endParaRPr>
          </a:p>
        </p:txBody>
      </p:sp>
      <p:sp>
        <p:nvSpPr>
          <p:cNvPr id="10" name="Google Shape;1987;p42">
            <a:extLst>
              <a:ext uri="{FF2B5EF4-FFF2-40B4-BE49-F238E27FC236}">
                <a16:creationId xmlns:a16="http://schemas.microsoft.com/office/drawing/2014/main" xmlns="" id="{FE03AABA-5F7B-44B2-9E7B-F5C722328C45}"/>
              </a:ext>
            </a:extLst>
          </p:cNvPr>
          <p:cNvSpPr/>
          <p:nvPr/>
        </p:nvSpPr>
        <p:spPr>
          <a:xfrm flipH="1">
            <a:off x="7913058" y="4990421"/>
            <a:ext cx="3200924" cy="936232"/>
          </a:xfrm>
          <a:custGeom>
            <a:avLst/>
            <a:gdLst/>
            <a:ahLst/>
            <a:cxnLst/>
            <a:rect l="l" t="t" r="r" b="b"/>
            <a:pathLst>
              <a:path w="61298" h="20037" fill="none" extrusionOk="0">
                <a:moveTo>
                  <a:pt x="1190" y="1049"/>
                </a:moveTo>
                <a:cubicBezTo>
                  <a:pt x="1" y="1609"/>
                  <a:pt x="141" y="8112"/>
                  <a:pt x="281" y="10735"/>
                </a:cubicBezTo>
                <a:cubicBezTo>
                  <a:pt x="315" y="11714"/>
                  <a:pt x="106" y="16400"/>
                  <a:pt x="980" y="18672"/>
                </a:cubicBezTo>
                <a:cubicBezTo>
                  <a:pt x="1504" y="20036"/>
                  <a:pt x="15561" y="19267"/>
                  <a:pt x="27625" y="19267"/>
                </a:cubicBezTo>
                <a:cubicBezTo>
                  <a:pt x="36227" y="19267"/>
                  <a:pt x="57486" y="19721"/>
                  <a:pt x="60284" y="18777"/>
                </a:cubicBezTo>
                <a:cubicBezTo>
                  <a:pt x="61263" y="18463"/>
                  <a:pt x="61088" y="13882"/>
                  <a:pt x="61053" y="11434"/>
                </a:cubicBezTo>
                <a:cubicBezTo>
                  <a:pt x="61018" y="8182"/>
                  <a:pt x="61298" y="2133"/>
                  <a:pt x="60424" y="1119"/>
                </a:cubicBezTo>
                <a:cubicBezTo>
                  <a:pt x="59724" y="245"/>
                  <a:pt x="43290" y="175"/>
                  <a:pt x="31436" y="420"/>
                </a:cubicBezTo>
                <a:cubicBezTo>
                  <a:pt x="21680" y="664"/>
                  <a:pt x="3393" y="0"/>
                  <a:pt x="1190" y="1049"/>
                </a:cubicBezTo>
                <a:close/>
              </a:path>
            </a:pathLst>
          </a:custGeom>
          <a:solidFill>
            <a:schemeClr val="accent6"/>
          </a:solidFill>
          <a:ln w="21850" cap="rnd" cmpd="sng">
            <a:solidFill>
              <a:srgbClr val="020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B Tabassom" panose="00000400000000000000" pitchFamily="2" charset="-78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90299" y="679553"/>
            <a:ext cx="4862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dirty="0">
                <a:cs typeface="B Nazanin" panose="00000400000000000000" pitchFamily="2" charset="-78"/>
              </a:rPr>
              <a:t>وَ لا يَحُضُّ عَلى‏ طَعامِ المِسكينِ (3)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1864764" y="5060369"/>
            <a:ext cx="0" cy="1371600"/>
          </a:xfrm>
          <a:prstGeom prst="line">
            <a:avLst/>
          </a:prstGeom>
          <a:ln w="38100">
            <a:solidFill>
              <a:srgbClr val="C3B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346274" y="144021"/>
            <a:ext cx="0" cy="1188720"/>
          </a:xfrm>
          <a:prstGeom prst="line">
            <a:avLst/>
          </a:prstGeom>
          <a:ln w="38100">
            <a:solidFill>
              <a:srgbClr val="C3B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>
            <a:off x="2104221" y="451692"/>
            <a:ext cx="4754880" cy="0"/>
          </a:xfrm>
          <a:prstGeom prst="line">
            <a:avLst/>
          </a:prstGeom>
          <a:ln w="38100">
            <a:solidFill>
              <a:srgbClr val="C3B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345680" y="6024390"/>
            <a:ext cx="4754880" cy="0"/>
          </a:xfrm>
          <a:prstGeom prst="line">
            <a:avLst/>
          </a:prstGeom>
          <a:ln w="38100">
            <a:solidFill>
              <a:srgbClr val="C3B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36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8242" b="8525"/>
          <a:stretch/>
        </p:blipFill>
        <p:spPr>
          <a:xfrm>
            <a:off x="3578472" y="2821742"/>
            <a:ext cx="6254428" cy="30103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39043" y="695739"/>
            <a:ext cx="44626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dirty="0" smtClean="0">
                <a:cs typeface="A Dast Nevis" panose="03000400000000000000" pitchFamily="66" charset="-78"/>
              </a:rPr>
              <a:t>نحوه برخورد با یتیم و مسکین، نیات باطنی فرد را</a:t>
            </a:r>
          </a:p>
          <a:p>
            <a:pPr algn="ctr"/>
            <a:r>
              <a:rPr lang="fa-IR" sz="3600" dirty="0" smtClean="0">
                <a:cs typeface="A Dast Nevis" panose="03000400000000000000" pitchFamily="66" charset="-78"/>
              </a:rPr>
              <a:t> آشکار می کند. </a:t>
            </a:r>
          </a:p>
          <a:p>
            <a:pPr algn="ctr"/>
            <a:r>
              <a:rPr lang="fa-IR" sz="3600" dirty="0" smtClean="0">
                <a:cs typeface="A Dast Nevis" panose="03000400000000000000" pitchFamily="66" charset="-78"/>
              </a:rPr>
              <a:t>آیه 2-3 سوره مبارکه ماعون</a:t>
            </a:r>
            <a:endParaRPr lang="en-US" sz="3600" dirty="0">
              <a:cs typeface="A Dast Nevis" panose="03000400000000000000" pitchFamily="66" charset="-78"/>
            </a:endParaRPr>
          </a:p>
        </p:txBody>
      </p:sp>
      <p:sp>
        <p:nvSpPr>
          <p:cNvPr id="5" name="Freeform 4"/>
          <p:cNvSpPr/>
          <p:nvPr/>
        </p:nvSpPr>
        <p:spPr>
          <a:xfrm flipH="1">
            <a:off x="2999946" y="5695720"/>
            <a:ext cx="7270596" cy="187502"/>
          </a:xfrm>
          <a:custGeom>
            <a:avLst/>
            <a:gdLst>
              <a:gd name="connsiteX0" fmla="*/ 0 w 6066264"/>
              <a:gd name="connsiteY0" fmla="*/ 33454 h 319569"/>
              <a:gd name="connsiteX1" fmla="*/ 66908 w 6066264"/>
              <a:gd name="connsiteY1" fmla="*/ 44605 h 319569"/>
              <a:gd name="connsiteX2" fmla="*/ 111512 w 6066264"/>
              <a:gd name="connsiteY2" fmla="*/ 55756 h 319569"/>
              <a:gd name="connsiteX3" fmla="*/ 223025 w 6066264"/>
              <a:gd name="connsiteY3" fmla="*/ 66907 h 319569"/>
              <a:gd name="connsiteX4" fmla="*/ 289932 w 6066264"/>
              <a:gd name="connsiteY4" fmla="*/ 78059 h 319569"/>
              <a:gd name="connsiteX5" fmla="*/ 334537 w 6066264"/>
              <a:gd name="connsiteY5" fmla="*/ 89210 h 319569"/>
              <a:gd name="connsiteX6" fmla="*/ 434898 w 6066264"/>
              <a:gd name="connsiteY6" fmla="*/ 100361 h 319569"/>
              <a:gd name="connsiteX7" fmla="*/ 512956 w 6066264"/>
              <a:gd name="connsiteY7" fmla="*/ 111512 h 319569"/>
              <a:gd name="connsiteX8" fmla="*/ 591015 w 6066264"/>
              <a:gd name="connsiteY8" fmla="*/ 133815 h 319569"/>
              <a:gd name="connsiteX9" fmla="*/ 769434 w 6066264"/>
              <a:gd name="connsiteY9" fmla="*/ 156117 h 319569"/>
              <a:gd name="connsiteX10" fmla="*/ 903249 w 6066264"/>
              <a:gd name="connsiteY10" fmla="*/ 189571 h 319569"/>
              <a:gd name="connsiteX11" fmla="*/ 981308 w 6066264"/>
              <a:gd name="connsiteY11" fmla="*/ 200722 h 319569"/>
              <a:gd name="connsiteX12" fmla="*/ 1115122 w 6066264"/>
              <a:gd name="connsiteY12" fmla="*/ 223024 h 319569"/>
              <a:gd name="connsiteX13" fmla="*/ 1338147 w 6066264"/>
              <a:gd name="connsiteY13" fmla="*/ 200722 h 319569"/>
              <a:gd name="connsiteX14" fmla="*/ 1405054 w 6066264"/>
              <a:gd name="connsiteY14" fmla="*/ 156117 h 319569"/>
              <a:gd name="connsiteX15" fmla="*/ 1505415 w 6066264"/>
              <a:gd name="connsiteY15" fmla="*/ 55756 h 319569"/>
              <a:gd name="connsiteX16" fmla="*/ 1538869 w 6066264"/>
              <a:gd name="connsiteY16" fmla="*/ 22302 h 319569"/>
              <a:gd name="connsiteX17" fmla="*/ 1605776 w 6066264"/>
              <a:gd name="connsiteY17" fmla="*/ 0 h 319569"/>
              <a:gd name="connsiteX18" fmla="*/ 1661532 w 6066264"/>
              <a:gd name="connsiteY18" fmla="*/ 11151 h 319569"/>
              <a:gd name="connsiteX19" fmla="*/ 1694986 w 6066264"/>
              <a:gd name="connsiteY19" fmla="*/ 33454 h 319569"/>
              <a:gd name="connsiteX20" fmla="*/ 1728439 w 6066264"/>
              <a:gd name="connsiteY20" fmla="*/ 44605 h 319569"/>
              <a:gd name="connsiteX21" fmla="*/ 1817649 w 6066264"/>
              <a:gd name="connsiteY21" fmla="*/ 111512 h 319569"/>
              <a:gd name="connsiteX22" fmla="*/ 1906859 w 6066264"/>
              <a:gd name="connsiteY22" fmla="*/ 178419 h 319569"/>
              <a:gd name="connsiteX23" fmla="*/ 1940312 w 6066264"/>
              <a:gd name="connsiteY23" fmla="*/ 200722 h 319569"/>
              <a:gd name="connsiteX24" fmla="*/ 1973766 w 6066264"/>
              <a:gd name="connsiteY24" fmla="*/ 211873 h 319569"/>
              <a:gd name="connsiteX25" fmla="*/ 2018371 w 6066264"/>
              <a:gd name="connsiteY25" fmla="*/ 234176 h 319569"/>
              <a:gd name="connsiteX26" fmla="*/ 2051825 w 6066264"/>
              <a:gd name="connsiteY26" fmla="*/ 245327 h 319569"/>
              <a:gd name="connsiteX27" fmla="*/ 2152186 w 6066264"/>
              <a:gd name="connsiteY27" fmla="*/ 267629 h 319569"/>
              <a:gd name="connsiteX28" fmla="*/ 2352908 w 6066264"/>
              <a:gd name="connsiteY28" fmla="*/ 245327 h 319569"/>
              <a:gd name="connsiteX29" fmla="*/ 2386361 w 6066264"/>
              <a:gd name="connsiteY29" fmla="*/ 223024 h 319569"/>
              <a:gd name="connsiteX30" fmla="*/ 2754351 w 6066264"/>
              <a:gd name="connsiteY30" fmla="*/ 211873 h 319569"/>
              <a:gd name="connsiteX31" fmla="*/ 2943922 w 6066264"/>
              <a:gd name="connsiteY31" fmla="*/ 234176 h 319569"/>
              <a:gd name="connsiteX32" fmla="*/ 3523786 w 6066264"/>
              <a:gd name="connsiteY32" fmla="*/ 267629 h 319569"/>
              <a:gd name="connsiteX33" fmla="*/ 3557239 w 6066264"/>
              <a:gd name="connsiteY33" fmla="*/ 278780 h 319569"/>
              <a:gd name="connsiteX34" fmla="*/ 3824869 w 6066264"/>
              <a:gd name="connsiteY34" fmla="*/ 256478 h 319569"/>
              <a:gd name="connsiteX35" fmla="*/ 4125951 w 6066264"/>
              <a:gd name="connsiteY35" fmla="*/ 278780 h 319569"/>
              <a:gd name="connsiteX36" fmla="*/ 4181708 w 6066264"/>
              <a:gd name="connsiteY36" fmla="*/ 289932 h 319569"/>
              <a:gd name="connsiteX37" fmla="*/ 4460488 w 6066264"/>
              <a:gd name="connsiteY37" fmla="*/ 301083 h 319569"/>
              <a:gd name="connsiteX38" fmla="*/ 4650059 w 6066264"/>
              <a:gd name="connsiteY38" fmla="*/ 301083 h 319569"/>
              <a:gd name="connsiteX39" fmla="*/ 4672361 w 6066264"/>
              <a:gd name="connsiteY39" fmla="*/ 278780 h 319569"/>
              <a:gd name="connsiteX40" fmla="*/ 4705815 w 6066264"/>
              <a:gd name="connsiteY40" fmla="*/ 267629 h 319569"/>
              <a:gd name="connsiteX41" fmla="*/ 4795025 w 6066264"/>
              <a:gd name="connsiteY41" fmla="*/ 200722 h 319569"/>
              <a:gd name="connsiteX42" fmla="*/ 4884234 w 6066264"/>
              <a:gd name="connsiteY42" fmla="*/ 189571 h 319569"/>
              <a:gd name="connsiteX43" fmla="*/ 4917688 w 6066264"/>
              <a:gd name="connsiteY43" fmla="*/ 178419 h 319569"/>
              <a:gd name="connsiteX44" fmla="*/ 4962293 w 6066264"/>
              <a:gd name="connsiteY44" fmla="*/ 167268 h 319569"/>
              <a:gd name="connsiteX45" fmla="*/ 5051503 w 6066264"/>
              <a:gd name="connsiteY45" fmla="*/ 133815 h 319569"/>
              <a:gd name="connsiteX46" fmla="*/ 5107259 w 6066264"/>
              <a:gd name="connsiteY46" fmla="*/ 122663 h 319569"/>
              <a:gd name="connsiteX47" fmla="*/ 5140712 w 6066264"/>
              <a:gd name="connsiteY47" fmla="*/ 111512 h 319569"/>
              <a:gd name="connsiteX48" fmla="*/ 5174166 w 6066264"/>
              <a:gd name="connsiteY48" fmla="*/ 89210 h 319569"/>
              <a:gd name="connsiteX49" fmla="*/ 6066264 w 6066264"/>
              <a:gd name="connsiteY49" fmla="*/ 89210 h 31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066264" h="319569">
                <a:moveTo>
                  <a:pt x="0" y="33454"/>
                </a:moveTo>
                <a:cubicBezTo>
                  <a:pt x="22303" y="37171"/>
                  <a:pt x="44737" y="40171"/>
                  <a:pt x="66908" y="44605"/>
                </a:cubicBezTo>
                <a:cubicBezTo>
                  <a:pt x="81936" y="47611"/>
                  <a:pt x="96340" y="53589"/>
                  <a:pt x="111512" y="55756"/>
                </a:cubicBezTo>
                <a:cubicBezTo>
                  <a:pt x="148493" y="61039"/>
                  <a:pt x="185957" y="62273"/>
                  <a:pt x="223025" y="66907"/>
                </a:cubicBezTo>
                <a:cubicBezTo>
                  <a:pt x="245460" y="69711"/>
                  <a:pt x="267761" y="73625"/>
                  <a:pt x="289932" y="78059"/>
                </a:cubicBezTo>
                <a:cubicBezTo>
                  <a:pt x="304960" y="81065"/>
                  <a:pt x="319389" y="86880"/>
                  <a:pt x="334537" y="89210"/>
                </a:cubicBezTo>
                <a:cubicBezTo>
                  <a:pt x="367805" y="94328"/>
                  <a:pt x="401498" y="96186"/>
                  <a:pt x="434898" y="100361"/>
                </a:cubicBezTo>
                <a:cubicBezTo>
                  <a:pt x="460979" y="103621"/>
                  <a:pt x="486937" y="107795"/>
                  <a:pt x="512956" y="111512"/>
                </a:cubicBezTo>
                <a:cubicBezTo>
                  <a:pt x="536782" y="119454"/>
                  <a:pt x="566517" y="130315"/>
                  <a:pt x="591015" y="133815"/>
                </a:cubicBezTo>
                <a:cubicBezTo>
                  <a:pt x="665366" y="144437"/>
                  <a:pt x="701788" y="140507"/>
                  <a:pt x="769434" y="156117"/>
                </a:cubicBezTo>
                <a:cubicBezTo>
                  <a:pt x="887130" y="183277"/>
                  <a:pt x="805960" y="173356"/>
                  <a:pt x="903249" y="189571"/>
                </a:cubicBezTo>
                <a:cubicBezTo>
                  <a:pt x="929175" y="193892"/>
                  <a:pt x="955346" y="196623"/>
                  <a:pt x="981308" y="200722"/>
                </a:cubicBezTo>
                <a:lnTo>
                  <a:pt x="1115122" y="223024"/>
                </a:lnTo>
                <a:cubicBezTo>
                  <a:pt x="1189464" y="215590"/>
                  <a:pt x="1265348" y="217522"/>
                  <a:pt x="1338147" y="200722"/>
                </a:cubicBezTo>
                <a:cubicBezTo>
                  <a:pt x="1364265" y="194695"/>
                  <a:pt x="1405054" y="156117"/>
                  <a:pt x="1405054" y="156117"/>
                </a:cubicBezTo>
                <a:cubicBezTo>
                  <a:pt x="1479014" y="57503"/>
                  <a:pt x="1436698" y="78661"/>
                  <a:pt x="1505415" y="55756"/>
                </a:cubicBezTo>
                <a:cubicBezTo>
                  <a:pt x="1516566" y="44605"/>
                  <a:pt x="1525083" y="29961"/>
                  <a:pt x="1538869" y="22302"/>
                </a:cubicBezTo>
                <a:cubicBezTo>
                  <a:pt x="1559419" y="10885"/>
                  <a:pt x="1605776" y="0"/>
                  <a:pt x="1605776" y="0"/>
                </a:cubicBezTo>
                <a:cubicBezTo>
                  <a:pt x="1624361" y="3717"/>
                  <a:pt x="1643785" y="4496"/>
                  <a:pt x="1661532" y="11151"/>
                </a:cubicBezTo>
                <a:cubicBezTo>
                  <a:pt x="1674081" y="15857"/>
                  <a:pt x="1682999" y="27460"/>
                  <a:pt x="1694986" y="33454"/>
                </a:cubicBezTo>
                <a:cubicBezTo>
                  <a:pt x="1705499" y="38711"/>
                  <a:pt x="1717288" y="40888"/>
                  <a:pt x="1728439" y="44605"/>
                </a:cubicBezTo>
                <a:cubicBezTo>
                  <a:pt x="1792507" y="108673"/>
                  <a:pt x="1759260" y="92050"/>
                  <a:pt x="1817649" y="111512"/>
                </a:cubicBezTo>
                <a:cubicBezTo>
                  <a:pt x="1847386" y="133814"/>
                  <a:pt x="1875932" y="157800"/>
                  <a:pt x="1906859" y="178419"/>
                </a:cubicBezTo>
                <a:cubicBezTo>
                  <a:pt x="1918010" y="185853"/>
                  <a:pt x="1928325" y="194728"/>
                  <a:pt x="1940312" y="200722"/>
                </a:cubicBezTo>
                <a:cubicBezTo>
                  <a:pt x="1950826" y="205979"/>
                  <a:pt x="1962962" y="207243"/>
                  <a:pt x="1973766" y="211873"/>
                </a:cubicBezTo>
                <a:cubicBezTo>
                  <a:pt x="1989045" y="218421"/>
                  <a:pt x="2003092" y="227628"/>
                  <a:pt x="2018371" y="234176"/>
                </a:cubicBezTo>
                <a:cubicBezTo>
                  <a:pt x="2029175" y="238806"/>
                  <a:pt x="2040523" y="242098"/>
                  <a:pt x="2051825" y="245327"/>
                </a:cubicBezTo>
                <a:cubicBezTo>
                  <a:pt x="2088574" y="255827"/>
                  <a:pt x="2113856" y="259963"/>
                  <a:pt x="2152186" y="267629"/>
                </a:cubicBezTo>
                <a:cubicBezTo>
                  <a:pt x="2219093" y="260195"/>
                  <a:pt x="2286778" y="257923"/>
                  <a:pt x="2352908" y="245327"/>
                </a:cubicBezTo>
                <a:cubicBezTo>
                  <a:pt x="2366073" y="242819"/>
                  <a:pt x="2373005" y="224137"/>
                  <a:pt x="2386361" y="223024"/>
                </a:cubicBezTo>
                <a:cubicBezTo>
                  <a:pt x="2508657" y="212833"/>
                  <a:pt x="2631688" y="215590"/>
                  <a:pt x="2754351" y="211873"/>
                </a:cubicBezTo>
                <a:cubicBezTo>
                  <a:pt x="2817541" y="219307"/>
                  <a:pt x="2880525" y="228781"/>
                  <a:pt x="2943922" y="234176"/>
                </a:cubicBezTo>
                <a:cubicBezTo>
                  <a:pt x="3166570" y="253125"/>
                  <a:pt x="3308596" y="257848"/>
                  <a:pt x="3523786" y="267629"/>
                </a:cubicBezTo>
                <a:cubicBezTo>
                  <a:pt x="3534937" y="271346"/>
                  <a:pt x="3545485" y="278780"/>
                  <a:pt x="3557239" y="278780"/>
                </a:cubicBezTo>
                <a:cubicBezTo>
                  <a:pt x="3661404" y="278780"/>
                  <a:pt x="3728915" y="268472"/>
                  <a:pt x="3824869" y="256478"/>
                </a:cubicBezTo>
                <a:lnTo>
                  <a:pt x="4125951" y="278780"/>
                </a:lnTo>
                <a:cubicBezTo>
                  <a:pt x="4144822" y="280549"/>
                  <a:pt x="4162796" y="288671"/>
                  <a:pt x="4181708" y="289932"/>
                </a:cubicBezTo>
                <a:cubicBezTo>
                  <a:pt x="4274503" y="296118"/>
                  <a:pt x="4367561" y="297366"/>
                  <a:pt x="4460488" y="301083"/>
                </a:cubicBezTo>
                <a:cubicBezTo>
                  <a:pt x="4535009" y="325922"/>
                  <a:pt x="4519624" y="325540"/>
                  <a:pt x="4650059" y="301083"/>
                </a:cubicBezTo>
                <a:cubicBezTo>
                  <a:pt x="4660392" y="299145"/>
                  <a:pt x="4663346" y="284189"/>
                  <a:pt x="4672361" y="278780"/>
                </a:cubicBezTo>
                <a:cubicBezTo>
                  <a:pt x="4682440" y="272732"/>
                  <a:pt x="4694664" y="271346"/>
                  <a:pt x="4705815" y="267629"/>
                </a:cubicBezTo>
                <a:cubicBezTo>
                  <a:pt x="4745706" y="227738"/>
                  <a:pt x="4747448" y="209372"/>
                  <a:pt x="4795025" y="200722"/>
                </a:cubicBezTo>
                <a:cubicBezTo>
                  <a:pt x="4824509" y="195361"/>
                  <a:pt x="4854498" y="193288"/>
                  <a:pt x="4884234" y="189571"/>
                </a:cubicBezTo>
                <a:cubicBezTo>
                  <a:pt x="4895385" y="185854"/>
                  <a:pt x="4906386" y="181648"/>
                  <a:pt x="4917688" y="178419"/>
                </a:cubicBezTo>
                <a:cubicBezTo>
                  <a:pt x="4932424" y="174209"/>
                  <a:pt x="4947754" y="172114"/>
                  <a:pt x="4962293" y="167268"/>
                </a:cubicBezTo>
                <a:cubicBezTo>
                  <a:pt x="4993002" y="157032"/>
                  <a:pt x="5020176" y="141647"/>
                  <a:pt x="5051503" y="133815"/>
                </a:cubicBezTo>
                <a:cubicBezTo>
                  <a:pt x="5069891" y="129218"/>
                  <a:pt x="5088871" y="127260"/>
                  <a:pt x="5107259" y="122663"/>
                </a:cubicBezTo>
                <a:cubicBezTo>
                  <a:pt x="5118662" y="119812"/>
                  <a:pt x="5130199" y="116769"/>
                  <a:pt x="5140712" y="111512"/>
                </a:cubicBezTo>
                <a:cubicBezTo>
                  <a:pt x="5152699" y="105518"/>
                  <a:pt x="5160768" y="89533"/>
                  <a:pt x="5174166" y="89210"/>
                </a:cubicBezTo>
                <a:cubicBezTo>
                  <a:pt x="5471446" y="82047"/>
                  <a:pt x="5768898" y="89210"/>
                  <a:pt x="6066264" y="8921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2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93CFE69-79B0-440B-949E-DA17AD834A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580119" y="2864048"/>
            <a:ext cx="4160905" cy="153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/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سوم: </a:t>
            </a:r>
          </a:p>
          <a:p>
            <a:pPr lvl="0" algn="r" rtl="1"/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تدبر در </a:t>
            </a:r>
            <a:r>
              <a:rPr lang="fa-IR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 </a:t>
            </a:r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با </a:t>
            </a:r>
            <a:endParaRPr lang="fa-IR" sz="4800" b="1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lvl="0" algn="r" rtl="1"/>
            <a:r>
              <a:rPr lang="fa-IR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نزديك </a:t>
            </a:r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شدن به غرض آن  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3753AF9-461F-4049-BB9D-621E76A514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638434" y="4759813"/>
            <a:ext cx="393192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rgbClr val="7EB559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64626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30077" y="443963"/>
            <a:ext cx="17251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2400" dirty="0" smtClean="0"/>
              <a:t>مرور</a:t>
            </a:r>
          </a:p>
          <a:p>
            <a:pPr lvl="0" algn="ctr"/>
            <a:r>
              <a:rPr lang="fa-IR" sz="2400" dirty="0" smtClean="0"/>
              <a:t> برداشت های </a:t>
            </a:r>
          </a:p>
          <a:p>
            <a:pPr lvl="0" algn="ctr"/>
            <a:r>
              <a:rPr lang="fa-IR" sz="2400" dirty="0" smtClean="0"/>
              <a:t>خود</a:t>
            </a:r>
          </a:p>
          <a:p>
            <a:pPr lvl="0" algn="ctr"/>
            <a:r>
              <a:rPr lang="fa-IR" sz="2400" dirty="0" smtClean="0"/>
              <a:t> از کلیت مفاهیم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908240" y="611502"/>
            <a:ext cx="1581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a-IR" sz="2400" dirty="0" smtClean="0">
                <a:solidFill>
                  <a:prstClr val="black"/>
                </a:solidFill>
              </a:rPr>
              <a:t>هدایت گر بودن</a:t>
            </a:r>
          </a:p>
          <a:p>
            <a:pPr lvl="0" algn="ctr"/>
            <a:r>
              <a:rPr lang="fa-IR" sz="2400" dirty="0" smtClean="0">
                <a:solidFill>
                  <a:prstClr val="black"/>
                </a:solidFill>
              </a:rPr>
              <a:t> برداشت ها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46513" y="138730"/>
            <a:ext cx="11941409" cy="3939737"/>
            <a:chOff x="29782" y="3132271"/>
            <a:chExt cx="10923030" cy="4873625"/>
          </a:xfrm>
        </p:grpSpPr>
        <p:sp>
          <p:nvSpPr>
            <p:cNvPr id="38" name="Freeform 37"/>
            <p:cNvSpPr/>
            <p:nvPr/>
          </p:nvSpPr>
          <p:spPr>
            <a:xfrm>
              <a:off x="195729" y="4173091"/>
              <a:ext cx="2920666" cy="962492"/>
            </a:xfrm>
            <a:custGeom>
              <a:avLst/>
              <a:gdLst>
                <a:gd name="connsiteX0" fmla="*/ 0 w 2920666"/>
                <a:gd name="connsiteY0" fmla="*/ 0 h 962492"/>
                <a:gd name="connsiteX1" fmla="*/ 2920666 w 2920666"/>
                <a:gd name="connsiteY1" fmla="*/ 0 h 962492"/>
                <a:gd name="connsiteX2" fmla="*/ 2920666 w 2920666"/>
                <a:gd name="connsiteY2" fmla="*/ 962492 h 962492"/>
                <a:gd name="connsiteX3" fmla="*/ 0 w 2920666"/>
                <a:gd name="connsiteY3" fmla="*/ 962492 h 962492"/>
                <a:gd name="connsiteX4" fmla="*/ 0 w 2920666"/>
                <a:gd name="connsiteY4" fmla="*/ 0 h 96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666" h="962492">
                  <a:moveTo>
                    <a:pt x="0" y="0"/>
                  </a:moveTo>
                  <a:lnTo>
                    <a:pt x="2920666" y="0"/>
                  </a:lnTo>
                  <a:lnTo>
                    <a:pt x="2920666" y="962492"/>
                  </a:lnTo>
                  <a:lnTo>
                    <a:pt x="0" y="9624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lvl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800" kern="1200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195729" y="6202655"/>
              <a:ext cx="2920666" cy="1803241"/>
            </a:xfrm>
            <a:custGeom>
              <a:avLst/>
              <a:gdLst>
                <a:gd name="connsiteX0" fmla="*/ 0 w 2920666"/>
                <a:gd name="connsiteY0" fmla="*/ 0 h 1803241"/>
                <a:gd name="connsiteX1" fmla="*/ 2920666 w 2920666"/>
                <a:gd name="connsiteY1" fmla="*/ 0 h 1803241"/>
                <a:gd name="connsiteX2" fmla="*/ 2920666 w 2920666"/>
                <a:gd name="connsiteY2" fmla="*/ 1803241 h 1803241"/>
                <a:gd name="connsiteX3" fmla="*/ 0 w 2920666"/>
                <a:gd name="connsiteY3" fmla="*/ 1803241 h 1803241"/>
                <a:gd name="connsiteX4" fmla="*/ 0 w 2920666"/>
                <a:gd name="connsiteY4" fmla="*/ 0 h 180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666" h="1803241">
                  <a:moveTo>
                    <a:pt x="0" y="0"/>
                  </a:moveTo>
                  <a:lnTo>
                    <a:pt x="2920666" y="0"/>
                  </a:lnTo>
                  <a:lnTo>
                    <a:pt x="2920666" y="1803241"/>
                  </a:lnTo>
                  <a:lnTo>
                    <a:pt x="0" y="18032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40" name="Oval 39"/>
            <p:cNvSpPr/>
            <p:nvPr/>
          </p:nvSpPr>
          <p:spPr>
            <a:xfrm>
              <a:off x="192410" y="3880361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355038" y="3555104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77538"/>
                <a:satOff val="-2665"/>
                <a:lumOff val="98"/>
                <a:alphaOff val="0"/>
              </a:schemeClr>
            </a:fillRef>
            <a:effectRef idx="0">
              <a:schemeClr val="accent4">
                <a:hueOff val="577538"/>
                <a:satOff val="-2665"/>
                <a:lumOff val="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Oval 41"/>
            <p:cNvSpPr/>
            <p:nvPr/>
          </p:nvSpPr>
          <p:spPr>
            <a:xfrm>
              <a:off x="745346" y="3620155"/>
              <a:ext cx="309207" cy="36508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155077"/>
                <a:satOff val="-5330"/>
                <a:lumOff val="196"/>
                <a:alphaOff val="0"/>
              </a:schemeClr>
            </a:fillRef>
            <a:effectRef idx="0">
              <a:schemeClr val="accent4">
                <a:hueOff val="1155077"/>
                <a:satOff val="-5330"/>
                <a:lumOff val="19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Oval 42"/>
            <p:cNvSpPr/>
            <p:nvPr/>
          </p:nvSpPr>
          <p:spPr>
            <a:xfrm>
              <a:off x="1070601" y="3262375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732615"/>
                <a:satOff val="-7995"/>
                <a:lumOff val="294"/>
                <a:alphaOff val="0"/>
              </a:schemeClr>
            </a:fillRef>
            <a:effectRef idx="0">
              <a:schemeClr val="accent4">
                <a:hueOff val="1732615"/>
                <a:satOff val="-7995"/>
                <a:lumOff val="2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Oval 43"/>
            <p:cNvSpPr/>
            <p:nvPr/>
          </p:nvSpPr>
          <p:spPr>
            <a:xfrm>
              <a:off x="1493434" y="3132271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310154"/>
                <a:satOff val="-10660"/>
                <a:lumOff val="392"/>
                <a:alphaOff val="0"/>
              </a:schemeClr>
            </a:fillRef>
            <a:effectRef idx="0">
              <a:schemeClr val="accent4">
                <a:hueOff val="2310154"/>
                <a:satOff val="-10660"/>
                <a:lumOff val="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Oval 44"/>
            <p:cNvSpPr/>
            <p:nvPr/>
          </p:nvSpPr>
          <p:spPr>
            <a:xfrm>
              <a:off x="2013843" y="3359951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887692"/>
                <a:satOff val="-13324"/>
                <a:lumOff val="490"/>
                <a:alphaOff val="0"/>
              </a:schemeClr>
            </a:fillRef>
            <a:effectRef idx="0">
              <a:schemeClr val="accent4">
                <a:hueOff val="2887692"/>
                <a:satOff val="-13324"/>
                <a:lumOff val="4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Oval 45"/>
            <p:cNvSpPr/>
            <p:nvPr/>
          </p:nvSpPr>
          <p:spPr>
            <a:xfrm>
              <a:off x="2339100" y="3522579"/>
              <a:ext cx="309207" cy="36508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Oval 46"/>
            <p:cNvSpPr/>
            <p:nvPr/>
          </p:nvSpPr>
          <p:spPr>
            <a:xfrm>
              <a:off x="2794458" y="3880361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042769"/>
                <a:satOff val="-18654"/>
                <a:lumOff val="686"/>
                <a:alphaOff val="0"/>
              </a:schemeClr>
            </a:fillRef>
            <a:effectRef idx="0">
              <a:schemeClr val="accent4">
                <a:hueOff val="4042769"/>
                <a:satOff val="-18654"/>
                <a:lumOff val="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Oval 47"/>
            <p:cNvSpPr/>
            <p:nvPr/>
          </p:nvSpPr>
          <p:spPr>
            <a:xfrm>
              <a:off x="2989611" y="4238142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620308"/>
                <a:satOff val="-21319"/>
                <a:lumOff val="784"/>
                <a:alphaOff val="0"/>
              </a:schemeClr>
            </a:fillRef>
            <a:effectRef idx="0">
              <a:schemeClr val="accent4">
                <a:hueOff val="4620308"/>
                <a:satOff val="-21319"/>
                <a:lumOff val="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1298281" y="3555104"/>
              <a:ext cx="505974" cy="5974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Oval 49"/>
            <p:cNvSpPr/>
            <p:nvPr/>
          </p:nvSpPr>
          <p:spPr>
            <a:xfrm>
              <a:off x="29782" y="4791077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775385"/>
                <a:satOff val="-26649"/>
                <a:lumOff val="981"/>
                <a:alphaOff val="0"/>
              </a:schemeClr>
            </a:fillRef>
            <a:effectRef idx="0">
              <a:schemeClr val="accent4">
                <a:hueOff val="5775385"/>
                <a:satOff val="-26649"/>
                <a:lumOff val="98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Oval 50"/>
            <p:cNvSpPr/>
            <p:nvPr/>
          </p:nvSpPr>
          <p:spPr>
            <a:xfrm>
              <a:off x="224936" y="5083807"/>
              <a:ext cx="309207" cy="36508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352923"/>
                <a:satOff val="-29314"/>
                <a:lumOff val="1079"/>
                <a:alphaOff val="0"/>
              </a:schemeClr>
            </a:fillRef>
            <a:effectRef idx="0">
              <a:schemeClr val="accent4">
                <a:hueOff val="6352923"/>
                <a:satOff val="-29314"/>
                <a:lumOff val="1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Oval 51"/>
            <p:cNvSpPr/>
            <p:nvPr/>
          </p:nvSpPr>
          <p:spPr>
            <a:xfrm>
              <a:off x="712819" y="5344012"/>
              <a:ext cx="449755" cy="53103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930461"/>
                <a:satOff val="-31979"/>
                <a:lumOff val="1177"/>
                <a:alphaOff val="0"/>
              </a:schemeClr>
            </a:fillRef>
            <a:effectRef idx="0">
              <a:schemeClr val="accent4">
                <a:hueOff val="6930461"/>
                <a:satOff val="-31979"/>
                <a:lumOff val="1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Oval 53"/>
            <p:cNvSpPr/>
            <p:nvPr/>
          </p:nvSpPr>
          <p:spPr>
            <a:xfrm>
              <a:off x="1525960" y="5344012"/>
              <a:ext cx="309207" cy="36508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085538"/>
                <a:satOff val="-37308"/>
                <a:lumOff val="1373"/>
                <a:alphaOff val="0"/>
              </a:schemeClr>
            </a:fillRef>
            <a:effectRef idx="0">
              <a:schemeClr val="accent4">
                <a:hueOff val="8085538"/>
                <a:satOff val="-37308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Oval 54"/>
            <p:cNvSpPr/>
            <p:nvPr/>
          </p:nvSpPr>
          <p:spPr>
            <a:xfrm>
              <a:off x="1851215" y="5799371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663077"/>
                <a:satOff val="-39973"/>
                <a:lumOff val="1471"/>
                <a:alphaOff val="0"/>
              </a:schemeClr>
            </a:fillRef>
            <a:effectRef idx="0">
              <a:schemeClr val="accent4">
                <a:hueOff val="8663077"/>
                <a:satOff val="-39973"/>
                <a:lumOff val="1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Oval 55"/>
            <p:cNvSpPr/>
            <p:nvPr/>
          </p:nvSpPr>
          <p:spPr>
            <a:xfrm>
              <a:off x="2143946" y="5278962"/>
              <a:ext cx="449755" cy="53103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240615"/>
                <a:satOff val="-42638"/>
                <a:lumOff val="1569"/>
                <a:alphaOff val="0"/>
              </a:schemeClr>
            </a:fillRef>
            <a:effectRef idx="0">
              <a:schemeClr val="accent4">
                <a:hueOff val="9240615"/>
                <a:satOff val="-42638"/>
                <a:lumOff val="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Oval 56"/>
            <p:cNvSpPr/>
            <p:nvPr/>
          </p:nvSpPr>
          <p:spPr>
            <a:xfrm>
              <a:off x="2859510" y="5148859"/>
              <a:ext cx="309207" cy="36508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18154"/>
                <a:satOff val="-45303"/>
                <a:lumOff val="1667"/>
                <a:alphaOff val="0"/>
              </a:schemeClr>
            </a:fillRef>
            <a:effectRef idx="0">
              <a:schemeClr val="accent4">
                <a:hueOff val="9818154"/>
                <a:satOff val="-45303"/>
                <a:lumOff val="166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Chevron 57"/>
            <p:cNvSpPr/>
            <p:nvPr/>
          </p:nvSpPr>
          <p:spPr>
            <a:xfrm>
              <a:off x="3031215" y="3660998"/>
              <a:ext cx="1072197" cy="2046942"/>
            </a:xfrm>
            <a:prstGeom prst="chevron">
              <a:avLst>
                <a:gd name="adj" fmla="val 6231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Chevron 58"/>
            <p:cNvSpPr/>
            <p:nvPr/>
          </p:nvSpPr>
          <p:spPr>
            <a:xfrm>
              <a:off x="7335071" y="3631647"/>
              <a:ext cx="1072197" cy="2046942"/>
            </a:xfrm>
            <a:prstGeom prst="chevron">
              <a:avLst>
                <a:gd name="adj" fmla="val 6231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Freeform 59"/>
            <p:cNvSpPr/>
            <p:nvPr/>
          </p:nvSpPr>
          <p:spPr>
            <a:xfrm>
              <a:off x="8467264" y="3173562"/>
              <a:ext cx="2485548" cy="2894937"/>
            </a:xfrm>
            <a:custGeom>
              <a:avLst/>
              <a:gdLst>
                <a:gd name="connsiteX0" fmla="*/ 0 w 2485548"/>
                <a:gd name="connsiteY0" fmla="*/ 1242774 h 2485548"/>
                <a:gd name="connsiteX1" fmla="*/ 1242774 w 2485548"/>
                <a:gd name="connsiteY1" fmla="*/ 0 h 2485548"/>
                <a:gd name="connsiteX2" fmla="*/ 2485548 w 2485548"/>
                <a:gd name="connsiteY2" fmla="*/ 1242774 h 2485548"/>
                <a:gd name="connsiteX3" fmla="*/ 1242774 w 2485548"/>
                <a:gd name="connsiteY3" fmla="*/ 2485548 h 2485548"/>
                <a:gd name="connsiteX4" fmla="*/ 0 w 2485548"/>
                <a:gd name="connsiteY4" fmla="*/ 1242774 h 248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5548" h="2485548">
                  <a:moveTo>
                    <a:pt x="0" y="1242774"/>
                  </a:moveTo>
                  <a:cubicBezTo>
                    <a:pt x="0" y="556409"/>
                    <a:pt x="556409" y="0"/>
                    <a:pt x="1242774" y="0"/>
                  </a:cubicBezTo>
                  <a:cubicBezTo>
                    <a:pt x="1929139" y="0"/>
                    <a:pt x="2485548" y="556409"/>
                    <a:pt x="2485548" y="1242774"/>
                  </a:cubicBezTo>
                  <a:cubicBezTo>
                    <a:pt x="2485548" y="1929139"/>
                    <a:pt x="1929139" y="2485548"/>
                    <a:pt x="1242774" y="2485548"/>
                  </a:cubicBezTo>
                  <a:cubicBezTo>
                    <a:pt x="556409" y="2485548"/>
                    <a:pt x="0" y="1929139"/>
                    <a:pt x="0" y="124277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4000" tIns="364000" rIns="364000" bIns="364000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100" kern="120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5174042" y="6202655"/>
              <a:ext cx="2924175" cy="1803241"/>
            </a:xfrm>
            <a:custGeom>
              <a:avLst/>
              <a:gdLst>
                <a:gd name="connsiteX0" fmla="*/ 0 w 2924175"/>
                <a:gd name="connsiteY0" fmla="*/ 0 h 1803241"/>
                <a:gd name="connsiteX1" fmla="*/ 2924175 w 2924175"/>
                <a:gd name="connsiteY1" fmla="*/ 0 h 1803241"/>
                <a:gd name="connsiteX2" fmla="*/ 2924175 w 2924175"/>
                <a:gd name="connsiteY2" fmla="*/ 1803241 h 1803241"/>
                <a:gd name="connsiteX3" fmla="*/ 0 w 2924175"/>
                <a:gd name="connsiteY3" fmla="*/ 1803241 h 1803241"/>
                <a:gd name="connsiteX4" fmla="*/ 0 w 2924175"/>
                <a:gd name="connsiteY4" fmla="*/ 0 h 180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4175" h="1803241">
                  <a:moveTo>
                    <a:pt x="0" y="0"/>
                  </a:moveTo>
                  <a:lnTo>
                    <a:pt x="2924175" y="0"/>
                  </a:lnTo>
                  <a:lnTo>
                    <a:pt x="2924175" y="1803241"/>
                  </a:lnTo>
                  <a:lnTo>
                    <a:pt x="0" y="18032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64" name="Chevron 63"/>
            <p:cNvSpPr/>
            <p:nvPr/>
          </p:nvSpPr>
          <p:spPr>
            <a:xfrm>
              <a:off x="5198891" y="3615602"/>
              <a:ext cx="1072197" cy="2046942"/>
            </a:xfrm>
            <a:prstGeom prst="chevron">
              <a:avLst>
                <a:gd name="adj" fmla="val 62310"/>
              </a:avLst>
            </a:prstGeom>
            <a:solidFill>
              <a:srgbClr val="23E148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62" name="Rectangle 61"/>
          <p:cNvSpPr/>
          <p:nvPr/>
        </p:nvSpPr>
        <p:spPr>
          <a:xfrm>
            <a:off x="9765757" y="493154"/>
            <a:ext cx="186256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dirty="0">
                <a:solidFill>
                  <a:schemeClr val="bg1"/>
                </a:solidFill>
              </a:rPr>
              <a:t>آ</a:t>
            </a:r>
            <a:r>
              <a:rPr lang="fa-IR" sz="2800" dirty="0" smtClean="0">
                <a:solidFill>
                  <a:schemeClr val="bg1"/>
                </a:solidFill>
              </a:rPr>
              <a:t>ماده شدن 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dirty="0" smtClean="0">
                <a:solidFill>
                  <a:schemeClr val="bg1"/>
                </a:solidFill>
              </a:rPr>
              <a:t>برای دریافت 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dirty="0" smtClean="0">
                <a:solidFill>
                  <a:schemeClr val="bg1"/>
                </a:solidFill>
              </a:rPr>
              <a:t>هدایت سوره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06154" y="919424"/>
            <a:ext cx="21771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/>
              <a:t>نزدیک شده به </a:t>
            </a:r>
            <a:endParaRPr lang="fa-IR" sz="2400" dirty="0" smtClean="0"/>
          </a:p>
          <a:p>
            <a:r>
              <a:rPr lang="fa-IR" sz="2400" dirty="0" smtClean="0"/>
              <a:t>غرض </a:t>
            </a:r>
            <a:r>
              <a:rPr lang="fa-IR" sz="2400" dirty="0"/>
              <a:t>هدایتی </a:t>
            </a:r>
            <a:r>
              <a:rPr lang="fa-IR" sz="2400" dirty="0" smtClean="0"/>
              <a:t>سوره</a:t>
            </a:r>
            <a:endParaRPr lang="fa-IR" sz="2400" dirty="0"/>
          </a:p>
        </p:txBody>
      </p:sp>
      <p:sp>
        <p:nvSpPr>
          <p:cNvPr id="65" name="TextBox 64"/>
          <p:cNvSpPr txBox="1"/>
          <p:nvPr/>
        </p:nvSpPr>
        <p:spPr>
          <a:xfrm>
            <a:off x="632297" y="2626466"/>
            <a:ext cx="10243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400" dirty="0" smtClean="0"/>
              <a:t>مهمترین مولفه امامت در جامعه ارائه و اجرای صحیح دین است، کدوم دین؟؟</a:t>
            </a:r>
          </a:p>
          <a:p>
            <a:pPr algn="r"/>
            <a:endParaRPr lang="fa-IR" sz="2400" dirty="0"/>
          </a:p>
          <a:p>
            <a:pPr algn="r"/>
            <a:r>
              <a:rPr lang="fa-IR" sz="2400" dirty="0" smtClean="0"/>
              <a:t>دینی که غایت هر انسانی ( هر عمل و باور) را مشخص کرده است و بیان می دارد که ظاهر و باطن دین در عبادات فردی و اجتماعی است.</a:t>
            </a:r>
            <a:endParaRPr lang="en-US" sz="2400" dirty="0"/>
          </a:p>
        </p:txBody>
      </p:sp>
      <p:sp>
        <p:nvSpPr>
          <p:cNvPr id="66" name="Curved Down Arrow 65"/>
          <p:cNvSpPr/>
          <p:nvPr/>
        </p:nvSpPr>
        <p:spPr>
          <a:xfrm rot="5400000">
            <a:off x="10783549" y="3098702"/>
            <a:ext cx="874611" cy="573932"/>
          </a:xfrm>
          <a:prstGeom prst="curved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7859" y="963038"/>
            <a:ext cx="274320" cy="494270"/>
          </a:xfrm>
          <a:prstGeom prst="rect">
            <a:avLst/>
          </a:prstGeom>
        </p:spPr>
      </p:pic>
      <p:sp>
        <p:nvSpPr>
          <p:cNvPr id="68" name="AutoShape 2" descr="دانلود طرح علامت سوال سه بعد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966530" y="1144621"/>
            <a:ext cx="274320" cy="49427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16405" y="659028"/>
            <a:ext cx="274320" cy="4942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97135" y="1968229"/>
            <a:ext cx="274320" cy="49427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 rot="16200000" flipH="1">
            <a:off x="6035406" y="-6035408"/>
            <a:ext cx="121186" cy="12192002"/>
          </a:xfrm>
          <a:prstGeom prst="rect">
            <a:avLst/>
          </a:prstGeom>
          <a:gradFill flip="none" rotWithShape="1">
            <a:gsLst>
              <a:gs pos="75000">
                <a:srgbClr val="23E148"/>
              </a:gs>
              <a:gs pos="8000">
                <a:srgbClr val="FFC000"/>
              </a:gs>
              <a:gs pos="41000">
                <a:srgbClr val="E6F808"/>
              </a:gs>
              <a:gs pos="100000">
                <a:srgbClr val="4472C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8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4443" y="2177158"/>
            <a:ext cx="9330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2- ...</a:t>
            </a:r>
          </a:p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3- ...</a:t>
            </a:r>
          </a:p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4- ...</a:t>
            </a:r>
          </a:p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.</a:t>
            </a:r>
          </a:p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2205" y="370179"/>
            <a:ext cx="760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b="1" dirty="0" smtClean="0"/>
              <a:t>جمع </a:t>
            </a:r>
            <a:r>
              <a:rPr lang="fa-IR" sz="2800" b="1" dirty="0"/>
              <a:t>بندی سوره </a:t>
            </a:r>
            <a:r>
              <a:rPr lang="fa-IR" sz="2800" b="1" dirty="0" smtClean="0"/>
              <a:t>مبارکه ماعون با طرح سوال و پاسخ به آنها</a:t>
            </a:r>
            <a:endParaRPr lang="fa-IR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774569" y="1533408"/>
            <a:ext cx="9581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cs typeface="B Nazanin" panose="00000400000000000000" pitchFamily="2" charset="-78"/>
              </a:rPr>
              <a:t>1- </a:t>
            </a:r>
            <a:r>
              <a:rPr lang="fa-IR" sz="2800" dirty="0" smtClean="0">
                <a:cs typeface="B Nazanin" panose="00000400000000000000" pitchFamily="2" charset="-78"/>
              </a:rPr>
              <a:t>با توجه به این سوره چه دارایی هایی از خود را به عنوان ماعون تشخیص می دهید.؟</a:t>
            </a:r>
            <a:endParaRPr lang="fa-IR" sz="2800" dirty="0">
              <a:cs typeface="B Nazanin" panose="00000400000000000000" pitchFamily="2" charset="-78"/>
            </a:endParaRPr>
          </a:p>
        </p:txBody>
      </p:sp>
      <p:sp>
        <p:nvSpPr>
          <p:cNvPr id="10" name="Right Bracket 9"/>
          <p:cNvSpPr/>
          <p:nvPr/>
        </p:nvSpPr>
        <p:spPr>
          <a:xfrm>
            <a:off x="11000509" y="1302327"/>
            <a:ext cx="401782" cy="4641272"/>
          </a:xfrm>
          <a:prstGeom prst="rightBracket">
            <a:avLst/>
          </a:prstGeom>
          <a:ln w="28575">
            <a:solidFill>
              <a:srgbClr val="6E5E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93CFE69-79B0-440B-949E-DA17AD834A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469282" y="3182703"/>
            <a:ext cx="4160905" cy="153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چهارم: </a:t>
            </a:r>
            <a:endParaRPr lang="fa-IR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lvl="0" algn="r"/>
            <a:r>
              <a:rPr lang="fa-IR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طهارت </a:t>
            </a:r>
            <a:r>
              <a:rPr lang="fa-IR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برای تدبر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3753AF9-461F-4049-BB9D-621E76A514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638434" y="4759813"/>
            <a:ext cx="393192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rgbClr val="7EB559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9408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366933" y="1394693"/>
            <a:ext cx="5825067" cy="4470397"/>
            <a:chOff x="6282266" y="1574801"/>
            <a:chExt cx="5825067" cy="44703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2267" y="1574801"/>
              <a:ext cx="5825066" cy="273632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6282266" y="4307943"/>
              <a:ext cx="5825067" cy="1737255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28" y="4258364"/>
            <a:ext cx="5266890" cy="985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 algn="r"/>
            <a:r>
              <a:rPr lang="fa-IR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/>
            </a:r>
            <a:br>
              <a:rPr lang="fa-IR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805932" y="4522442"/>
            <a:ext cx="3114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ايجاد طهارت در خود 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6636326" y="5244635"/>
            <a:ext cx="5275822" cy="1339286"/>
          </a:xfrm>
          <a:prstGeom prst="rect">
            <a:avLst/>
          </a:prstGeom>
          <a:solidFill>
            <a:srgbClr val="C95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138346" y="5276822"/>
            <a:ext cx="38074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fa-IR" sz="4400" b="1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از </a:t>
            </a:r>
            <a:r>
              <a:rPr lang="fa-IR" sz="44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منظر </a:t>
            </a:r>
            <a:r>
              <a:rPr lang="fa-IR" sz="4400" b="1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موضوعات </a:t>
            </a:r>
            <a:r>
              <a:rPr lang="fa-IR" sz="44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51366" y="1909386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2400" b="1" dirty="0">
                <a:solidFill>
                  <a:prstClr val="black"/>
                </a:solidFill>
                <a:cs typeface="B Mitra" panose="00000400000000000000" pitchFamily="2" charset="-78"/>
              </a:rPr>
              <a:t>فَذلِكَ الَّذي يَدُعُّ </a:t>
            </a:r>
            <a:r>
              <a:rPr lang="fa-IR" sz="2400" b="1" u="sng" dirty="0">
                <a:solidFill>
                  <a:prstClr val="black"/>
                </a:solidFill>
                <a:cs typeface="B Mitra" panose="00000400000000000000" pitchFamily="2" charset="-78"/>
              </a:rPr>
              <a:t>اليَتيمَ</a:t>
            </a:r>
            <a:r>
              <a:rPr lang="fa-IR" sz="2400" b="1" dirty="0">
                <a:solidFill>
                  <a:prstClr val="black"/>
                </a:solidFill>
                <a:cs typeface="B Mitra" panose="00000400000000000000" pitchFamily="2" charset="-78"/>
              </a:rPr>
              <a:t> (2)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4145" y="2662797"/>
            <a:ext cx="37529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2400" b="1" dirty="0">
                <a:solidFill>
                  <a:prstClr val="black"/>
                </a:solidFill>
                <a:cs typeface="B Mitra" panose="00000400000000000000" pitchFamily="2" charset="-78"/>
              </a:rPr>
              <a:t>وَ لا يَحُضُّ عَلى‏ طَعامِ </a:t>
            </a:r>
            <a:r>
              <a:rPr lang="fa-IR" sz="2400" b="1" u="sng" dirty="0">
                <a:solidFill>
                  <a:prstClr val="black"/>
                </a:solidFill>
                <a:cs typeface="B Mitra" panose="00000400000000000000" pitchFamily="2" charset="-78"/>
              </a:rPr>
              <a:t>المِسكينِ</a:t>
            </a:r>
            <a:r>
              <a:rPr lang="fa-IR" sz="2400" b="1" dirty="0">
                <a:solidFill>
                  <a:prstClr val="black"/>
                </a:solidFill>
                <a:cs typeface="B Mitra" panose="00000400000000000000" pitchFamily="2" charset="-78"/>
              </a:rPr>
              <a:t> (3)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70501" y="3458098"/>
            <a:ext cx="20185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2400" b="1" dirty="0">
                <a:solidFill>
                  <a:prstClr val="black"/>
                </a:solidFill>
                <a:cs typeface="B Mitra" panose="00000400000000000000" pitchFamily="2" charset="-78"/>
              </a:rPr>
              <a:t>فَوَيلٌ </a:t>
            </a:r>
            <a:r>
              <a:rPr lang="fa-IR" sz="2400" b="1" u="sng" dirty="0">
                <a:solidFill>
                  <a:prstClr val="black"/>
                </a:solidFill>
                <a:cs typeface="B Mitra" panose="00000400000000000000" pitchFamily="2" charset="-78"/>
              </a:rPr>
              <a:t>لِلمُصَلِّينَ </a:t>
            </a:r>
            <a:r>
              <a:rPr lang="fa-IR" sz="2400" b="1" dirty="0">
                <a:solidFill>
                  <a:prstClr val="black"/>
                </a:solidFill>
                <a:cs typeface="B Mitra" panose="00000400000000000000" pitchFamily="2" charset="-78"/>
              </a:rPr>
              <a:t>(4)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189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Left Brace 29"/>
          <p:cNvSpPr/>
          <p:nvPr/>
        </p:nvSpPr>
        <p:spPr>
          <a:xfrm rot="10800000">
            <a:off x="1756006" y="697959"/>
            <a:ext cx="437745" cy="1505986"/>
          </a:xfrm>
          <a:prstGeom prst="leftBrace">
            <a:avLst>
              <a:gd name="adj1" fmla="val 8333"/>
              <a:gd name="adj2" fmla="val 49095"/>
            </a:avLst>
          </a:prstGeom>
          <a:ln w="28575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855242" y="1487102"/>
            <a:ext cx="1982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 smtClean="0"/>
              <a:t>توجه داشتن به </a:t>
            </a:r>
            <a:r>
              <a:rPr lang="fa-IR" sz="2800" dirty="0" smtClean="0"/>
              <a:t/>
            </a:r>
            <a:br>
              <a:rPr lang="fa-IR" sz="2800" dirty="0" smtClean="0"/>
            </a:br>
            <a:r>
              <a:rPr lang="fa-IR" sz="2800" dirty="0" smtClean="0"/>
              <a:t>یتیم </a:t>
            </a:r>
            <a:r>
              <a:rPr lang="fa-IR" sz="2800" dirty="0" smtClean="0"/>
              <a:t>و مسکین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9124749" y="4197698"/>
            <a:ext cx="1710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 smtClean="0"/>
              <a:t>توجه به نماز</a:t>
            </a:r>
            <a:endParaRPr lang="en-US" sz="2800" dirty="0"/>
          </a:p>
        </p:txBody>
      </p:sp>
      <p:sp>
        <p:nvSpPr>
          <p:cNvPr id="19" name="Left Brace 18"/>
          <p:cNvSpPr/>
          <p:nvPr/>
        </p:nvSpPr>
        <p:spPr>
          <a:xfrm rot="10800000">
            <a:off x="10853560" y="1958793"/>
            <a:ext cx="437745" cy="2526462"/>
          </a:xfrm>
          <a:prstGeom prst="leftBrace">
            <a:avLst>
              <a:gd name="adj1" fmla="val 8333"/>
              <a:gd name="adj2" fmla="val 49095"/>
            </a:avLst>
          </a:prstGeom>
          <a:ln w="28575">
            <a:solidFill>
              <a:srgbClr val="B188C0"/>
            </a:solidFill>
            <a:headEnd type="triangle" w="med" len="med"/>
            <a:tailEnd type="triangl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078215" y="3603586"/>
            <a:ext cx="3124041" cy="908864"/>
          </a:xfrm>
          <a:prstGeom prst="ellipse">
            <a:avLst/>
          </a:prstGeom>
          <a:solidFill>
            <a:srgbClr val="F1FA1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/>
              <a:t>مطالعه هفتگی کتابی درباره اسرار نماز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775851" y="3990655"/>
            <a:ext cx="2986391" cy="908864"/>
          </a:xfrm>
          <a:prstGeom prst="ellipse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/>
              <a:t>بیشتر شدن حضور قلب در هر هفته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338938" y="1012323"/>
            <a:ext cx="3157087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/>
              <a:t>تشویق دیگران برای برطرف کردن ناتوانی آنها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89044" y="1708007"/>
            <a:ext cx="2875404" cy="908864"/>
          </a:xfrm>
          <a:prstGeom prst="ellipse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/>
              <a:t>شناسایی افراد نیازمند در اطراف خود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89044" y="4924887"/>
            <a:ext cx="2875404" cy="908864"/>
          </a:xfrm>
          <a:prstGeom prst="ellipse">
            <a:avLst/>
          </a:prstGeom>
          <a:solidFill>
            <a:srgbClr val="B188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/>
              <a:t>کنار گذاشتن صدقه قبل </a:t>
            </a:r>
            <a:br>
              <a:rPr lang="fa-IR" dirty="0" smtClean="0"/>
            </a:br>
            <a:r>
              <a:rPr lang="fa-IR" dirty="0" smtClean="0"/>
              <a:t>هر نماز</a:t>
            </a:r>
            <a:endParaRPr lang="en-US" dirty="0"/>
          </a:p>
        </p:txBody>
      </p:sp>
      <p:sp>
        <p:nvSpPr>
          <p:cNvPr id="15" name="Google Shape;122;p16">
            <a:extLst>
              <a:ext uri="{FF2B5EF4-FFF2-40B4-BE49-F238E27FC236}">
                <a16:creationId xmlns:a16="http://schemas.microsoft.com/office/drawing/2014/main" xmlns="" id="{B20A10A4-7A7E-4B04-80CF-D9F8A3B1BD0D}"/>
              </a:ext>
            </a:extLst>
          </p:cNvPr>
          <p:cNvSpPr/>
          <p:nvPr/>
        </p:nvSpPr>
        <p:spPr>
          <a:xfrm rot="20690898" flipH="1">
            <a:off x="5139469" y="3525870"/>
            <a:ext cx="1029318" cy="489171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 flip="none" rotWithShape="1">
            <a:gsLst>
              <a:gs pos="19000">
                <a:srgbClr val="7BD6FB"/>
              </a:gs>
              <a:gs pos="38000">
                <a:srgbClr val="FFFF00"/>
              </a:gs>
              <a:gs pos="88000">
                <a:srgbClr val="B188C0"/>
              </a:gs>
            </a:gsLst>
            <a:lin ang="108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ym typeface="Arial"/>
            </a:endParaRPr>
          </a:p>
        </p:txBody>
      </p:sp>
      <p:sp>
        <p:nvSpPr>
          <p:cNvPr id="24" name="Google Shape;122;p16">
            <a:extLst>
              <a:ext uri="{FF2B5EF4-FFF2-40B4-BE49-F238E27FC236}">
                <a16:creationId xmlns:a16="http://schemas.microsoft.com/office/drawing/2014/main" xmlns="" id="{B20A10A4-7A7E-4B04-80CF-D9F8A3B1BD0D}"/>
              </a:ext>
            </a:extLst>
          </p:cNvPr>
          <p:cNvSpPr/>
          <p:nvPr/>
        </p:nvSpPr>
        <p:spPr>
          <a:xfrm rot="20715082" flipH="1" flipV="1">
            <a:off x="6402205" y="5997425"/>
            <a:ext cx="941936" cy="420882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 flip="none" rotWithShape="1">
            <a:gsLst>
              <a:gs pos="19000">
                <a:srgbClr val="7BD6FB"/>
              </a:gs>
              <a:gs pos="38000">
                <a:srgbClr val="FFFF00"/>
              </a:gs>
              <a:gs pos="88000">
                <a:srgbClr val="B188C0"/>
              </a:gs>
            </a:gsLst>
            <a:lin ang="108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ym typeface="Arial"/>
            </a:endParaRPr>
          </a:p>
        </p:txBody>
      </p:sp>
      <p:sp>
        <p:nvSpPr>
          <p:cNvPr id="29" name="Google Shape;122;p16">
            <a:extLst>
              <a:ext uri="{FF2B5EF4-FFF2-40B4-BE49-F238E27FC236}">
                <a16:creationId xmlns:a16="http://schemas.microsoft.com/office/drawing/2014/main" xmlns="" id="{B20A10A4-7A7E-4B04-80CF-D9F8A3B1BD0D}"/>
              </a:ext>
            </a:extLst>
          </p:cNvPr>
          <p:cNvSpPr/>
          <p:nvPr/>
        </p:nvSpPr>
        <p:spPr>
          <a:xfrm rot="1898135" flipH="1" flipV="1">
            <a:off x="5362689" y="1699749"/>
            <a:ext cx="815568" cy="406615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>
            <a:gsLst>
              <a:gs pos="19000">
                <a:srgbClr val="92D050"/>
              </a:gs>
              <a:gs pos="38000">
                <a:srgbClr val="FFFF00"/>
              </a:gs>
              <a:gs pos="88000">
                <a:srgbClr val="FFC000"/>
              </a:gs>
            </a:gsLst>
            <a:lin ang="10800000" scaled="1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712789" y="210798"/>
            <a:ext cx="1033848" cy="103384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1-نیاز مادی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91674" y="1635337"/>
            <a:ext cx="1033848" cy="103384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2- نیاز معنوی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Nazanin" panose="00000400000000000000" pitchFamily="2" charset="-7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984376" y="1468866"/>
            <a:ext cx="457200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467265" y="5567592"/>
            <a:ext cx="2986391" cy="908864"/>
          </a:xfrm>
          <a:prstGeom prst="ellipse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/>
              <a:t>به منظور تقویت توجه به نماز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1428317" y="0"/>
            <a:ext cx="267629" cy="6858000"/>
          </a:xfrm>
          <a:prstGeom prst="rect">
            <a:avLst/>
          </a:prstGeom>
          <a:gradFill flip="none" rotWithShape="1">
            <a:gsLst>
              <a:gs pos="82000">
                <a:srgbClr val="92D050"/>
              </a:gs>
              <a:gs pos="8000">
                <a:srgbClr val="7BD6FB"/>
              </a:gs>
              <a:gs pos="41000">
                <a:srgbClr val="FFFF00"/>
              </a:gs>
              <a:gs pos="100000">
                <a:srgbClr val="B188C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435191" y="2406381"/>
            <a:ext cx="2966459" cy="519351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/>
              <a:t>هدیه دادن در حد توان</a:t>
            </a:r>
            <a:endParaRPr lang="en-US" dirty="0"/>
          </a:p>
        </p:txBody>
      </p:sp>
      <p:sp>
        <p:nvSpPr>
          <p:cNvPr id="35" name="Google Shape;122;p16">
            <a:extLst>
              <a:ext uri="{FF2B5EF4-FFF2-40B4-BE49-F238E27FC236}">
                <a16:creationId xmlns:a16="http://schemas.microsoft.com/office/drawing/2014/main" xmlns="" id="{B20A10A4-7A7E-4B04-80CF-D9F8A3B1BD0D}"/>
              </a:ext>
            </a:extLst>
          </p:cNvPr>
          <p:cNvSpPr/>
          <p:nvPr/>
        </p:nvSpPr>
        <p:spPr>
          <a:xfrm rot="20468476" flipH="1">
            <a:off x="5361086" y="2217908"/>
            <a:ext cx="815568" cy="406615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>
            <a:gsLst>
              <a:gs pos="19000">
                <a:srgbClr val="92D050"/>
              </a:gs>
              <a:gs pos="38000">
                <a:srgbClr val="FFFF00"/>
              </a:gs>
              <a:gs pos="88000">
                <a:srgbClr val="FFC000"/>
              </a:gs>
            </a:gsLst>
            <a:lin ang="10800000" scaled="1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00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ine Callout 3 22"/>
          <p:cNvSpPr/>
          <p:nvPr/>
        </p:nvSpPr>
        <p:spPr>
          <a:xfrm>
            <a:off x="616017" y="1703672"/>
            <a:ext cx="1607419" cy="67376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74392"/>
              <a:gd name="adj8" fmla="val 100276"/>
            </a:avLst>
          </a:prstGeom>
          <a:solidFill>
            <a:srgbClr val="7F7F7F"/>
          </a:solidFill>
          <a:ln w="28575"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94034" y="0"/>
            <a:ext cx="3040655" cy="1542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242685" y="1867301"/>
            <a:ext cx="8441355" cy="43987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9768738" y="4855859"/>
            <a:ext cx="834939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smtClean="0">
                <a:solidFill>
                  <a:schemeClr val="tx1"/>
                </a:solidFill>
                <a:cs typeface="B Mitra" panose="00000400000000000000" pitchFamily="2" charset="-78"/>
              </a:rPr>
              <a:t>فَ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922193" y="5684099"/>
            <a:ext cx="2487203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يَمنَعُونَ الماعُونَ (7)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7565456" y="1029903"/>
            <a:ext cx="1524455" cy="626051"/>
          </a:xfrm>
          <a:prstGeom prst="roundRect">
            <a:avLst/>
          </a:prstGeom>
          <a:solidFill>
            <a:srgbClr val="BDD7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أرَأَيتَ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Rectangle 90"/>
          <p:cNvSpPr/>
          <p:nvPr/>
        </p:nvSpPr>
        <p:spPr>
          <a:xfrm rot="16200000">
            <a:off x="9898931" y="3315052"/>
            <a:ext cx="3419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3200" b="1" dirty="0">
                <a:cs typeface="B Mitra" panose="00000400000000000000" pitchFamily="2" charset="-78"/>
              </a:rPr>
              <a:t>بِسمِ الله الرَّحمنِ الرَّحيمِ</a:t>
            </a:r>
            <a:endParaRPr lang="en-US" sz="2800" dirty="0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165" y="831712"/>
            <a:ext cx="3749040" cy="102225"/>
          </a:xfrm>
          <a:prstGeom prst="rect">
            <a:avLst/>
          </a:prstGeom>
        </p:spPr>
      </p:pic>
      <p:sp>
        <p:nvSpPr>
          <p:cNvPr id="37" name="object 28"/>
          <p:cNvSpPr/>
          <p:nvPr/>
        </p:nvSpPr>
        <p:spPr>
          <a:xfrm>
            <a:off x="9303765" y="1948314"/>
            <a:ext cx="246888" cy="2057400"/>
          </a:xfrm>
          <a:custGeom>
            <a:avLst/>
            <a:gdLst/>
            <a:ahLst/>
            <a:cxnLst/>
            <a:rect l="l" t="t" r="r" b="b"/>
            <a:pathLst>
              <a:path w="454025" h="3850004">
                <a:moveTo>
                  <a:pt x="0" y="0"/>
                </a:moveTo>
                <a:lnTo>
                  <a:pt x="40567" y="586"/>
                </a:lnTo>
                <a:lnTo>
                  <a:pt x="78851" y="2278"/>
                </a:lnTo>
                <a:lnTo>
                  <a:pt x="130689" y="6673"/>
                </a:lnTo>
                <a:lnTo>
                  <a:pt x="174036" y="12998"/>
                </a:lnTo>
                <a:lnTo>
                  <a:pt x="215151" y="23855"/>
                </a:lnTo>
                <a:lnTo>
                  <a:pt x="233172" y="1885949"/>
                </a:lnTo>
                <a:lnTo>
                  <a:pt x="234063" y="1889372"/>
                </a:lnTo>
                <a:lnTo>
                  <a:pt x="273210" y="1907731"/>
                </a:lnTo>
                <a:lnTo>
                  <a:pt x="311161" y="1914956"/>
                </a:lnTo>
                <a:lnTo>
                  <a:pt x="358683" y="1920430"/>
                </a:lnTo>
                <a:lnTo>
                  <a:pt x="413767" y="1923820"/>
                </a:lnTo>
                <a:lnTo>
                  <a:pt x="453697" y="1924755"/>
                </a:lnTo>
                <a:lnTo>
                  <a:pt x="434069" y="1924930"/>
                </a:lnTo>
                <a:lnTo>
                  <a:pt x="395897" y="1926225"/>
                </a:lnTo>
                <a:lnTo>
                  <a:pt x="342874" y="1930314"/>
                </a:lnTo>
                <a:lnTo>
                  <a:pt x="297365" y="1936630"/>
                </a:lnTo>
                <a:lnTo>
                  <a:pt x="253109" y="1947839"/>
                </a:lnTo>
                <a:lnTo>
                  <a:pt x="233172" y="3810761"/>
                </a:lnTo>
                <a:lnTo>
                  <a:pt x="232280" y="3814184"/>
                </a:lnTo>
                <a:lnTo>
                  <a:pt x="193133" y="3832543"/>
                </a:lnTo>
                <a:lnTo>
                  <a:pt x="155182" y="3839768"/>
                </a:lnTo>
                <a:lnTo>
                  <a:pt x="107660" y="3845242"/>
                </a:lnTo>
                <a:lnTo>
                  <a:pt x="52576" y="3848632"/>
                </a:lnTo>
                <a:lnTo>
                  <a:pt x="32882" y="3849240"/>
                </a:lnTo>
                <a:lnTo>
                  <a:pt x="12646" y="3849567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57938" y="146844"/>
            <a:ext cx="37866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fa-IR" sz="4400" b="1" dirty="0">
                <a:solidFill>
                  <a:prstClr val="black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نمودار سوره </a:t>
            </a:r>
            <a:r>
              <a:rPr lang="fa-IR" sz="3600" b="1" dirty="0">
                <a:solidFill>
                  <a:prstClr val="black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مبارکه</a:t>
            </a:r>
            <a:r>
              <a:rPr lang="fa-IR" sz="4400" b="1" dirty="0">
                <a:solidFill>
                  <a:prstClr val="black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 </a:t>
            </a:r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ماعون</a:t>
            </a:r>
            <a:endParaRPr lang="en-US" sz="4400" b="1" dirty="0">
              <a:solidFill>
                <a:prstClr val="black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496877" y="1981285"/>
            <a:ext cx="1548816" cy="51256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الَّذي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69238" y="5219035"/>
            <a:ext cx="340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smtClean="0">
                <a:solidFill>
                  <a:prstClr val="black"/>
                </a:solidFill>
              </a:rPr>
              <a:t>وَ</a:t>
            </a:r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3366322" y="1965662"/>
            <a:ext cx="2023823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يُكَذِّبُ بِالدِّينِ (1)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552774" y="2570574"/>
            <a:ext cx="1731523" cy="51256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ذلِكَ</a:t>
            </a:r>
            <a:endParaRPr lang="fa-IR" sz="2000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516128" y="2595697"/>
            <a:ext cx="1548816" cy="51256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الَّذي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385573" y="2560823"/>
            <a:ext cx="2023823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يَدُعُّ اليَتيمَ (2)</a:t>
            </a:r>
          </a:p>
        </p:txBody>
      </p:sp>
      <p:sp>
        <p:nvSpPr>
          <p:cNvPr id="32" name="Left Arrow 31"/>
          <p:cNvSpPr/>
          <p:nvPr/>
        </p:nvSpPr>
        <p:spPr>
          <a:xfrm>
            <a:off x="7190074" y="2529059"/>
            <a:ext cx="241880" cy="793968"/>
          </a:xfrm>
          <a:prstGeom prst="leftArrow">
            <a:avLst/>
          </a:prstGeom>
          <a:solidFill>
            <a:schemeClr val="bg2">
              <a:lumMod val="2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768738" y="2640444"/>
            <a:ext cx="834939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smtClean="0">
                <a:solidFill>
                  <a:schemeClr val="tx1"/>
                </a:solidFill>
                <a:cs typeface="B Mitra" panose="00000400000000000000" pitchFamily="2" charset="-78"/>
              </a:rPr>
              <a:t>فَ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319688" y="3493152"/>
            <a:ext cx="3089708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لا يَحُضُّ عَلى‏ </a:t>
            </a: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طَعامِ </a:t>
            </a: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المِسكينِ (3)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069238" y="3018462"/>
            <a:ext cx="340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smtClean="0">
                <a:solidFill>
                  <a:prstClr val="black"/>
                </a:solidFill>
              </a:rPr>
              <a:t>وَ</a:t>
            </a:r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7548824" y="4279262"/>
            <a:ext cx="1739423" cy="51256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وَيلٌ </a:t>
            </a:r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لِلمُصَلِّينَ (4)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516128" y="4279262"/>
            <a:ext cx="1548816" cy="51256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الَّذينَ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753515" y="4238422"/>
            <a:ext cx="2655881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هُم عَن صَلاتِهِم ساهُونَ (5)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385573" y="4833583"/>
            <a:ext cx="2023823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هُم يُراؤُنَ (6)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516128" y="4857229"/>
            <a:ext cx="1548816" cy="51256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الَّذينَ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53" name="Left Arrow 52"/>
          <p:cNvSpPr/>
          <p:nvPr/>
        </p:nvSpPr>
        <p:spPr>
          <a:xfrm>
            <a:off x="7190074" y="4163749"/>
            <a:ext cx="241880" cy="793968"/>
          </a:xfrm>
          <a:prstGeom prst="leftArrow">
            <a:avLst/>
          </a:prstGeom>
          <a:solidFill>
            <a:schemeClr val="bg2">
              <a:lumMod val="2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4" name="object 28"/>
          <p:cNvSpPr/>
          <p:nvPr/>
        </p:nvSpPr>
        <p:spPr>
          <a:xfrm>
            <a:off x="9321411" y="4131644"/>
            <a:ext cx="246888" cy="2057400"/>
          </a:xfrm>
          <a:custGeom>
            <a:avLst/>
            <a:gdLst/>
            <a:ahLst/>
            <a:cxnLst/>
            <a:rect l="l" t="t" r="r" b="b"/>
            <a:pathLst>
              <a:path w="454025" h="3850004">
                <a:moveTo>
                  <a:pt x="0" y="0"/>
                </a:moveTo>
                <a:lnTo>
                  <a:pt x="40567" y="586"/>
                </a:lnTo>
                <a:lnTo>
                  <a:pt x="78851" y="2278"/>
                </a:lnTo>
                <a:lnTo>
                  <a:pt x="130689" y="6673"/>
                </a:lnTo>
                <a:lnTo>
                  <a:pt x="174036" y="12998"/>
                </a:lnTo>
                <a:lnTo>
                  <a:pt x="215151" y="23855"/>
                </a:lnTo>
                <a:lnTo>
                  <a:pt x="233172" y="1885949"/>
                </a:lnTo>
                <a:lnTo>
                  <a:pt x="234063" y="1889372"/>
                </a:lnTo>
                <a:lnTo>
                  <a:pt x="273210" y="1907731"/>
                </a:lnTo>
                <a:lnTo>
                  <a:pt x="311161" y="1914956"/>
                </a:lnTo>
                <a:lnTo>
                  <a:pt x="358683" y="1920430"/>
                </a:lnTo>
                <a:lnTo>
                  <a:pt x="413767" y="1923820"/>
                </a:lnTo>
                <a:lnTo>
                  <a:pt x="453697" y="1924755"/>
                </a:lnTo>
                <a:lnTo>
                  <a:pt x="434069" y="1924930"/>
                </a:lnTo>
                <a:lnTo>
                  <a:pt x="395897" y="1926225"/>
                </a:lnTo>
                <a:lnTo>
                  <a:pt x="342874" y="1930314"/>
                </a:lnTo>
                <a:lnTo>
                  <a:pt x="297365" y="1936630"/>
                </a:lnTo>
                <a:lnTo>
                  <a:pt x="253109" y="1947839"/>
                </a:lnTo>
                <a:lnTo>
                  <a:pt x="233172" y="3810761"/>
                </a:lnTo>
                <a:lnTo>
                  <a:pt x="232280" y="3814184"/>
                </a:lnTo>
                <a:lnTo>
                  <a:pt x="193133" y="3832543"/>
                </a:lnTo>
                <a:lnTo>
                  <a:pt x="155182" y="3839768"/>
                </a:lnTo>
                <a:lnTo>
                  <a:pt x="107660" y="3845242"/>
                </a:lnTo>
                <a:lnTo>
                  <a:pt x="52576" y="3848632"/>
                </a:lnTo>
                <a:lnTo>
                  <a:pt x="32882" y="3849240"/>
                </a:lnTo>
                <a:lnTo>
                  <a:pt x="12646" y="3849567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20" name="Bent Arrow 19"/>
          <p:cNvSpPr/>
          <p:nvPr/>
        </p:nvSpPr>
        <p:spPr>
          <a:xfrm rot="16200000" flipH="1">
            <a:off x="6660685" y="1145411"/>
            <a:ext cx="664144" cy="760396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78754" y="1232034"/>
            <a:ext cx="1174282" cy="461665"/>
          </a:xfrm>
          <a:prstGeom prst="rect">
            <a:avLst/>
          </a:prstGeom>
          <a:noFill/>
          <a:ln w="28575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r>
              <a:rPr lang="fa-IR" sz="2400" b="1" dirty="0" smtClean="0"/>
              <a:t>سوال ؟؟؟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29390" y="1617045"/>
            <a:ext cx="1751798" cy="83099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400" dirty="0" smtClean="0">
                <a:cs typeface="B Nazanin" panose="00000400000000000000" pitchFamily="2" charset="-78"/>
              </a:rPr>
              <a:t>معرفی </a:t>
            </a:r>
          </a:p>
          <a:p>
            <a:pPr algn="ctr"/>
            <a:r>
              <a:rPr lang="fa-IR" sz="2400" dirty="0" smtClean="0">
                <a:cs typeface="B Nazanin" panose="00000400000000000000" pitchFamily="2" charset="-78"/>
              </a:rPr>
              <a:t>تکذیب کننده</a:t>
            </a:r>
            <a:endParaRPr lang="en-US" sz="2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80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704288" y="184826"/>
            <a:ext cx="7519481" cy="61867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/>
          <p:cNvSpPr/>
          <p:nvPr/>
        </p:nvSpPr>
        <p:spPr>
          <a:xfrm>
            <a:off x="2709236" y="798544"/>
            <a:ext cx="7498080" cy="693336"/>
          </a:xfrm>
          <a:prstGeom prst="snip2DiagRect">
            <a:avLst/>
          </a:prstGeom>
          <a:solidFill>
            <a:srgbClr val="E1C6B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sp>
        <p:nvSpPr>
          <p:cNvPr id="15" name="Snip Diagonal Corner Rectangle 14"/>
          <p:cNvSpPr/>
          <p:nvPr/>
        </p:nvSpPr>
        <p:spPr>
          <a:xfrm>
            <a:off x="2709236" y="1599040"/>
            <a:ext cx="7498080" cy="693336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sp>
        <p:nvSpPr>
          <p:cNvPr id="16" name="Snip Diagonal Corner Rectangle 15"/>
          <p:cNvSpPr/>
          <p:nvPr/>
        </p:nvSpPr>
        <p:spPr>
          <a:xfrm>
            <a:off x="2709236" y="4875164"/>
            <a:ext cx="7498080" cy="693336"/>
          </a:xfrm>
          <a:prstGeom prst="snip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sp>
        <p:nvSpPr>
          <p:cNvPr id="17" name="Snip Diagonal Corner Rectangle 16"/>
          <p:cNvSpPr/>
          <p:nvPr/>
        </p:nvSpPr>
        <p:spPr>
          <a:xfrm>
            <a:off x="2709236" y="2399536"/>
            <a:ext cx="7498080" cy="693336"/>
          </a:xfrm>
          <a:prstGeom prst="snip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sp>
        <p:nvSpPr>
          <p:cNvPr id="18" name="Snip Diagonal Corner Rectangle 17"/>
          <p:cNvSpPr/>
          <p:nvPr/>
        </p:nvSpPr>
        <p:spPr>
          <a:xfrm>
            <a:off x="2709236" y="3219314"/>
            <a:ext cx="7498080" cy="693336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200000"/>
              </a:lnSpc>
              <a:spcAft>
                <a:spcPts val="0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9" name="Snip Diagonal Corner Rectangle 18"/>
          <p:cNvSpPr/>
          <p:nvPr/>
        </p:nvSpPr>
        <p:spPr>
          <a:xfrm>
            <a:off x="2709236" y="4049955"/>
            <a:ext cx="7498080" cy="693336"/>
          </a:xfrm>
          <a:prstGeom prst="snip2Diag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sp>
        <p:nvSpPr>
          <p:cNvPr id="20" name="Snip Diagonal Corner Rectangle 19"/>
          <p:cNvSpPr/>
          <p:nvPr/>
        </p:nvSpPr>
        <p:spPr>
          <a:xfrm>
            <a:off x="2709236" y="189781"/>
            <a:ext cx="7498080" cy="452176"/>
          </a:xfrm>
          <a:prstGeom prst="snip2DiagRect">
            <a:avLst/>
          </a:prstGeom>
          <a:solidFill>
            <a:srgbClr val="D67D6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 dirty="0"/>
          </a:p>
        </p:txBody>
      </p:sp>
      <p:sp>
        <p:nvSpPr>
          <p:cNvPr id="21" name="TextBox 20"/>
          <p:cNvSpPr txBox="1"/>
          <p:nvPr/>
        </p:nvSpPr>
        <p:spPr>
          <a:xfrm>
            <a:off x="5591542" y="159142"/>
            <a:ext cx="28235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a-IR" sz="2400" dirty="0">
                <a:cs typeface="B Mitra" panose="00000400000000000000" pitchFamily="2" charset="-78"/>
              </a:rPr>
              <a:t>بِسمِ الله الرَّحمنِ الرَّحيمِ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7167619" y="739214"/>
            <a:ext cx="2822772" cy="6040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19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أَرَأَيتَ </a:t>
            </a:r>
            <a:r>
              <a:rPr lang="fa-IR" sz="1900" b="1" dirty="0">
                <a:cs typeface="B Mitra" panose="00000400000000000000" pitchFamily="2" charset="-78"/>
              </a:rPr>
              <a:t>الَّذي</a:t>
            </a:r>
            <a:r>
              <a:rPr lang="fa-IR" sz="1900" b="1" dirty="0">
                <a:solidFill>
                  <a:prstClr val="black"/>
                </a:solidFill>
                <a:cs typeface="B Mitra" panose="00000400000000000000" pitchFamily="2" charset="-78"/>
              </a:rPr>
              <a:t> </a:t>
            </a:r>
            <a:r>
              <a:rPr lang="fa-IR" sz="19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يُكَذِّبُ بِالدِّينِ </a:t>
            </a:r>
            <a:r>
              <a:rPr lang="fa-IR" sz="1900" b="1" dirty="0">
                <a:solidFill>
                  <a:prstClr val="black"/>
                </a:solidFill>
                <a:cs typeface="B Mitra" panose="00000400000000000000" pitchFamily="2" charset="-78"/>
              </a:rPr>
              <a:t>(1</a:t>
            </a:r>
            <a:r>
              <a:rPr lang="fa-IR" sz="19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)</a:t>
            </a:r>
            <a:endParaRPr lang="en-US" sz="19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07394" y="1611002"/>
            <a:ext cx="228299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1900" b="1" dirty="0">
                <a:solidFill>
                  <a:prstClr val="black"/>
                </a:solidFill>
                <a:cs typeface="B Mitra" panose="00000400000000000000" pitchFamily="2" charset="-78"/>
              </a:rPr>
              <a:t>فَذلِكَ الَّذي يَدُعُّ اليَتيمَ (2)</a:t>
            </a:r>
            <a:endParaRPr lang="en-US" sz="19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52532" y="2364413"/>
            <a:ext cx="300595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1900" b="1" dirty="0">
                <a:solidFill>
                  <a:prstClr val="black"/>
                </a:solidFill>
                <a:cs typeface="B Mitra" panose="00000400000000000000" pitchFamily="2" charset="-78"/>
              </a:rPr>
              <a:t>وَ لا يَحُضُّ عَلى‏ طَعامِ المِسكينِ (3)</a:t>
            </a:r>
            <a:endParaRPr lang="en-US" sz="19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59816" y="3159714"/>
            <a:ext cx="163057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1900" b="1" dirty="0">
                <a:solidFill>
                  <a:prstClr val="black"/>
                </a:solidFill>
                <a:cs typeface="B Mitra" panose="00000400000000000000" pitchFamily="2" charset="-78"/>
              </a:rPr>
              <a:t>فَوَيلٌ لِلمُصَلِّينَ (4)</a:t>
            </a:r>
            <a:endParaRPr lang="en-US" sz="19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51766" y="4006038"/>
            <a:ext cx="2938625" cy="604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1900" b="1" dirty="0">
                <a:cs typeface="B Mitra" panose="00000400000000000000" pitchFamily="2" charset="-78"/>
              </a:rPr>
              <a:t>الَّذينَ هُم عَن صَلاتِهِم ساهُونَ (5)</a:t>
            </a:r>
            <a:endParaRPr lang="en-US" sz="1900" b="1" dirty="0"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196309" y="4840234"/>
            <a:ext cx="179408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1900" b="1" dirty="0">
                <a:solidFill>
                  <a:prstClr val="black"/>
                </a:solidFill>
                <a:cs typeface="B Mitra" panose="00000400000000000000" pitchFamily="2" charset="-78"/>
              </a:rPr>
              <a:t>الَّذينَ هُم يُراؤُنَ (6)</a:t>
            </a:r>
            <a:endParaRPr lang="en-US" sz="19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2709236" y="5678354"/>
            <a:ext cx="7498080" cy="693336"/>
          </a:xfrm>
          <a:prstGeom prst="snip2DiagRect">
            <a:avLst/>
          </a:prstGeom>
          <a:solidFill>
            <a:schemeClr val="accent2">
              <a:lumMod val="50000"/>
              <a:alpha val="6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lnSpc>
                <a:spcPct val="200000"/>
              </a:lnSpc>
            </a:pPr>
            <a:endParaRPr lang="en-US" sz="1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050436" y="5631066"/>
            <a:ext cx="193995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1900" b="1" dirty="0">
                <a:solidFill>
                  <a:prstClr val="black"/>
                </a:solidFill>
                <a:cs typeface="B Mitra" panose="00000400000000000000" pitchFamily="2" charset="-78"/>
              </a:rPr>
              <a:t>وَ يَمنَعُونَ الماعُونَ (7)</a:t>
            </a:r>
            <a:endParaRPr lang="en-US" sz="19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35913" y="702666"/>
            <a:ext cx="326403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1900" dirty="0">
                <a:cs typeface="B Mitra" panose="00000400000000000000" pitchFamily="2" charset="-78"/>
              </a:rPr>
              <a:t>آيا آن کس که دين را تکذيب مي​کند ديده​اي؟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35913" y="1542925"/>
            <a:ext cx="358143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1900" dirty="0">
                <a:cs typeface="B Mitra" panose="00000400000000000000" pitchFamily="2" charset="-78"/>
              </a:rPr>
              <a:t>پس او همانست که يتيم را مي​راند و تحقير مي​کند.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835913" y="2350233"/>
            <a:ext cx="432682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1900" dirty="0">
                <a:cs typeface="B Mitra" panose="00000400000000000000" pitchFamily="2" charset="-78"/>
              </a:rPr>
              <a:t>و ديگران را بر غذا دادن بر مسکين تحريک و تشويق نمي​کند.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35913" y="3132828"/>
            <a:ext cx="168187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1900" dirty="0">
                <a:cs typeface="B Mitra" panose="00000400000000000000" pitchFamily="2" charset="-78"/>
              </a:rPr>
              <a:t>پس واي بر نمازگزاران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35913" y="3956612"/>
            <a:ext cx="29177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1900" dirty="0">
                <a:cs typeface="B Mitra" panose="00000400000000000000" pitchFamily="2" charset="-78"/>
              </a:rPr>
              <a:t>همان کساني که از نمازشان دچار سهوند 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35913" y="4838060"/>
            <a:ext cx="248016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1900" dirty="0">
                <a:cs typeface="B Mitra" panose="00000400000000000000" pitchFamily="2" charset="-78"/>
              </a:rPr>
              <a:t>همان کساني که رياکاري مي​کنند 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35913" y="5612417"/>
            <a:ext cx="378661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1900" dirty="0">
                <a:cs typeface="B Mitra" panose="00000400000000000000" pitchFamily="2" charset="-78"/>
              </a:rPr>
              <a:t>و از احسان و خير رساني به ديگران جلوگيري مي​کنند.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587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186814" y="2771501"/>
            <a:ext cx="208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latin typeface="AbdoLine-Thin" panose="02000500030000020004" pitchFamily="50" charset="-78"/>
                <a:cs typeface="AbdoLine-Thin" panose="02000500030000020004" pitchFamily="50" charset="-78"/>
              </a:rPr>
              <a:t>رهنمودهاي </a:t>
            </a:r>
            <a:endParaRPr lang="fa-IR" sz="2800" b="1" dirty="0" smtClean="0">
              <a:latin typeface="AbdoLine-Thin" panose="02000500030000020004" pitchFamily="50" charset="-78"/>
              <a:cs typeface="AbdoLine-Thin" panose="02000500030000020004" pitchFamily="50" charset="-78"/>
            </a:endParaRPr>
          </a:p>
          <a:p>
            <a:pPr algn="ctr"/>
            <a:r>
              <a:rPr lang="fa-IR" sz="2800" b="1" dirty="0" smtClean="0">
                <a:latin typeface="AbdoLine-Thin" panose="02000500030000020004" pitchFamily="50" charset="-78"/>
                <a:cs typeface="AbdoLine-Thin" panose="02000500030000020004" pitchFamily="50" charset="-78"/>
              </a:rPr>
              <a:t>امام </a:t>
            </a:r>
            <a:r>
              <a:rPr lang="fa-IR" sz="2800" b="1" dirty="0">
                <a:latin typeface="AbdoLine-Thin" panose="02000500030000020004" pitchFamily="50" charset="-78"/>
                <a:cs typeface="AbdoLine-Thin" panose="02000500030000020004" pitchFamily="50" charset="-78"/>
              </a:rPr>
              <a:t>صادق </a:t>
            </a:r>
            <a:r>
              <a:rPr lang="fa-IR" sz="1000" b="1" dirty="0">
                <a:latin typeface="AbdoLine-Thin" panose="02000500030000020004" pitchFamily="50" charset="-78"/>
                <a:cs typeface="AbdoLine-Thin" panose="02000500030000020004" pitchFamily="50" charset="-78"/>
              </a:rPr>
              <a:t>علیه السلام</a:t>
            </a:r>
            <a:endParaRPr lang="en-US" sz="2000" b="1" dirty="0">
              <a:latin typeface="AbdoLine-Thin" panose="02000500030000020004" pitchFamily="50" charset="-78"/>
              <a:cs typeface="AbdoLine-Thin" panose="02000500030000020004" pitchFamily="50" charset="-78"/>
            </a:endParaRPr>
          </a:p>
          <a:p>
            <a:pPr algn="ctr"/>
            <a:r>
              <a:rPr lang="fa-IR" sz="2800" b="1" dirty="0" smtClean="0">
                <a:latin typeface="AbdoLine-Thin" panose="02000500030000020004" pitchFamily="50" charset="-78"/>
                <a:cs typeface="AbdoLine-Thin" panose="02000500030000020004" pitchFamily="50" charset="-78"/>
              </a:rPr>
              <a:t>در </a:t>
            </a:r>
            <a:r>
              <a:rPr lang="fa-IR" sz="2800" b="1" dirty="0">
                <a:latin typeface="AbdoLine-Thin" panose="02000500030000020004" pitchFamily="50" charset="-78"/>
                <a:cs typeface="AbdoLine-Thin" panose="02000500030000020004" pitchFamily="50" charset="-78"/>
              </a:rPr>
              <a:t>آداب </a:t>
            </a:r>
            <a:r>
              <a:rPr lang="fa-IR" sz="2800" b="1" dirty="0" smtClean="0">
                <a:latin typeface="AbdoLine-Thin" panose="02000500030000020004" pitchFamily="50" charset="-78"/>
                <a:cs typeface="AbdoLine-Thin" panose="02000500030000020004" pitchFamily="50" charset="-78"/>
              </a:rPr>
              <a:t>نماز</a:t>
            </a:r>
            <a:endParaRPr lang="en-US" sz="2800" b="1" dirty="0">
              <a:latin typeface="AbdoLine-Thin" panose="02000500030000020004" pitchFamily="50" charset="-78"/>
              <a:cs typeface="AbdoLine-Thin" panose="02000500030000020004" pitchFamily="50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591" y="173047"/>
            <a:ext cx="69126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000" dirty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اذا قمت الي الصلاة </a:t>
            </a:r>
            <a:r>
              <a:rPr lang="fa-IR" sz="2000" dirty="0" smtClean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فقل:</a:t>
            </a:r>
          </a:p>
          <a:p>
            <a:pPr algn="r"/>
            <a:r>
              <a:rPr lang="fa-IR" sz="2000" dirty="0" smtClean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 </a:t>
            </a:r>
            <a:r>
              <a:rPr lang="fa-IR" sz="2000" dirty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اللهم اني اقدم اليك محمدا </a:t>
            </a:r>
            <a:r>
              <a:rPr lang="fa-IR" sz="1100" dirty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- صلي الله عليه وآله - </a:t>
            </a:r>
            <a:r>
              <a:rPr lang="fa-IR" sz="2000" dirty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بين يدي </a:t>
            </a:r>
            <a:r>
              <a:rPr lang="fa-IR" sz="2000" dirty="0" smtClean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حاجتي، </a:t>
            </a:r>
            <a:r>
              <a:rPr lang="fa-IR" sz="2000" dirty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و اتوجه به </a:t>
            </a:r>
            <a:r>
              <a:rPr lang="fa-IR" sz="2000" dirty="0" smtClean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اليك، </a:t>
            </a:r>
          </a:p>
          <a:p>
            <a:pPr algn="r"/>
            <a:r>
              <a:rPr lang="fa-IR" sz="2000" dirty="0" smtClean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فاجعلني </a:t>
            </a:r>
            <a:r>
              <a:rPr lang="fa-IR" sz="2000" dirty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به وجيها عندك في الدنيا و الاخرة و من المقربين ، </a:t>
            </a:r>
            <a:endParaRPr lang="fa-IR" sz="2000" dirty="0" smtClean="0">
              <a:solidFill>
                <a:srgbClr val="333333"/>
              </a:solidFill>
              <a:latin typeface="AbdoLine-Thin" panose="02000500030000020004" pitchFamily="50" charset="-78"/>
              <a:cs typeface="AbdoLine-Thin" panose="02000500030000020004" pitchFamily="50" charset="-78"/>
            </a:endParaRPr>
          </a:p>
          <a:p>
            <a:pPr algn="r"/>
            <a:r>
              <a:rPr lang="fa-IR" sz="2000" dirty="0" smtClean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اجعل </a:t>
            </a:r>
            <a:r>
              <a:rPr lang="fa-IR" sz="2000" dirty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صلاتي به مقبولة و </a:t>
            </a:r>
            <a:endParaRPr lang="fa-IR" sz="2000" dirty="0" smtClean="0">
              <a:solidFill>
                <a:srgbClr val="333333"/>
              </a:solidFill>
              <a:latin typeface="AbdoLine-Thin" panose="02000500030000020004" pitchFamily="50" charset="-78"/>
              <a:cs typeface="AbdoLine-Thin" panose="02000500030000020004" pitchFamily="50" charset="-78"/>
            </a:endParaRPr>
          </a:p>
          <a:p>
            <a:pPr algn="r"/>
            <a:r>
              <a:rPr lang="fa-IR" sz="2000" dirty="0" smtClean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ذنبي </a:t>
            </a:r>
            <a:r>
              <a:rPr lang="fa-IR" sz="2000" dirty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به مغفورا و </a:t>
            </a:r>
            <a:endParaRPr lang="fa-IR" sz="2000" dirty="0" smtClean="0">
              <a:solidFill>
                <a:srgbClr val="333333"/>
              </a:solidFill>
              <a:latin typeface="AbdoLine-Thin" panose="02000500030000020004" pitchFamily="50" charset="-78"/>
              <a:cs typeface="AbdoLine-Thin" panose="02000500030000020004" pitchFamily="50" charset="-78"/>
            </a:endParaRPr>
          </a:p>
          <a:p>
            <a:pPr algn="r"/>
            <a:r>
              <a:rPr lang="fa-IR" sz="2000" dirty="0" smtClean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دعايي </a:t>
            </a:r>
            <a:r>
              <a:rPr lang="fa-IR" sz="2000" dirty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به مستجابا ، </a:t>
            </a:r>
            <a:endParaRPr lang="fa-IR" sz="2000" dirty="0" smtClean="0">
              <a:solidFill>
                <a:srgbClr val="333333"/>
              </a:solidFill>
              <a:latin typeface="AbdoLine-Thin" panose="02000500030000020004" pitchFamily="50" charset="-78"/>
              <a:cs typeface="AbdoLine-Thin" panose="02000500030000020004" pitchFamily="50" charset="-78"/>
            </a:endParaRPr>
          </a:p>
          <a:p>
            <a:pPr algn="r"/>
            <a:r>
              <a:rPr lang="fa-IR" sz="2000" dirty="0" smtClean="0">
                <a:solidFill>
                  <a:srgbClr val="333333"/>
                </a:solidFill>
                <a:latin typeface="AbdoLine-Thin" panose="02000500030000020004" pitchFamily="50" charset="-78"/>
                <a:cs typeface="AbdoLine-Thin" panose="02000500030000020004" pitchFamily="50" charset="-78"/>
              </a:rPr>
              <a:t>انك انت الغفور الرحيم </a:t>
            </a:r>
            <a:endParaRPr lang="en-US" sz="2000" dirty="0">
              <a:latin typeface="AbdoLine-Thin" panose="02000500030000020004" pitchFamily="50" charset="-78"/>
              <a:cs typeface="AbdoLine-Thin" panose="02000500030000020004" pitchFamily="50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3203" y="2419218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a-IR" sz="2800" dirty="0">
                <a:latin typeface="AbdoLine-Thin" panose="02000500030000020004" pitchFamily="50" charset="-78"/>
                <a:cs typeface="AbdoLine-Thin" panose="02000500030000020004" pitchFamily="50" charset="-78"/>
              </a:rPr>
              <a:t>هرگاه </a:t>
            </a:r>
            <a:r>
              <a:rPr lang="fa-IR" sz="2800" dirty="0" smtClean="0">
                <a:latin typeface="AbdoLine-Thin" panose="02000500030000020004" pitchFamily="50" charset="-78"/>
                <a:cs typeface="AbdoLine-Thin" panose="02000500030000020004" pitchFamily="50" charset="-78"/>
              </a:rPr>
              <a:t>برای نماز آماده شدی بگو: </a:t>
            </a:r>
          </a:p>
          <a:p>
            <a:pPr algn="r"/>
            <a:r>
              <a:rPr lang="fa-IR" sz="2800" dirty="0" smtClean="0">
                <a:latin typeface="AbdoLine-Thin" panose="02000500030000020004" pitchFamily="50" charset="-78"/>
                <a:cs typeface="AbdoLine-Thin" panose="02000500030000020004" pitchFamily="50" charset="-78"/>
              </a:rPr>
              <a:t>خداوندا من محمد </a:t>
            </a:r>
            <a:r>
              <a:rPr lang="fa-IR" sz="1000" dirty="0" smtClean="0">
                <a:latin typeface="AbdoLine-Thin" panose="02000500030000020004" pitchFamily="50" charset="-78"/>
                <a:cs typeface="AbdoLine-Thin" panose="02000500030000020004" pitchFamily="50" charset="-78"/>
              </a:rPr>
              <a:t>صلی الله علیه و آله  </a:t>
            </a:r>
            <a:r>
              <a:rPr lang="fa-IR" sz="2800" dirty="0" smtClean="0">
                <a:latin typeface="AbdoLine-Thin" panose="02000500030000020004" pitchFamily="50" charset="-78"/>
                <a:cs typeface="AbdoLine-Thin" panose="02000500030000020004" pitchFamily="50" charset="-78"/>
              </a:rPr>
              <a:t>را برای برآورده شدن حاجتم به درگاه تو شفیع قرار می دهم و به واسطه او به تو رو می کنم پس مرا به وسیله او نزد خود در دنیا و آخرت آبرومند و از مقربان گردان، </a:t>
            </a:r>
          </a:p>
          <a:p>
            <a:pPr algn="r"/>
            <a:r>
              <a:rPr lang="fa-IR" sz="2800" dirty="0" smtClean="0">
                <a:latin typeface="AbdoLine-Thin" panose="02000500030000020004" pitchFamily="50" charset="-78"/>
                <a:cs typeface="AbdoLine-Thin" panose="02000500030000020004" pitchFamily="50" charset="-78"/>
              </a:rPr>
              <a:t>نمازم را به وسیله او قبول نما و </a:t>
            </a:r>
          </a:p>
          <a:p>
            <a:pPr algn="r"/>
            <a:r>
              <a:rPr lang="fa-IR" sz="2800" dirty="0" smtClean="0">
                <a:latin typeface="AbdoLine-Thin" panose="02000500030000020004" pitchFamily="50" charset="-78"/>
                <a:cs typeface="AbdoLine-Thin" panose="02000500030000020004" pitchFamily="50" charset="-78"/>
              </a:rPr>
              <a:t>گناهم را به واسطه او بیامرز و </a:t>
            </a:r>
          </a:p>
          <a:p>
            <a:pPr algn="r"/>
            <a:r>
              <a:rPr lang="fa-IR" sz="2800" dirty="0" smtClean="0">
                <a:latin typeface="AbdoLine-Thin" panose="02000500030000020004" pitchFamily="50" charset="-78"/>
                <a:cs typeface="AbdoLine-Thin" panose="02000500030000020004" pitchFamily="50" charset="-78"/>
              </a:rPr>
              <a:t>دعایم را به وسیله او مستجاب کن </a:t>
            </a:r>
          </a:p>
          <a:p>
            <a:pPr algn="r"/>
            <a:r>
              <a:rPr lang="fa-IR" sz="2800" dirty="0" smtClean="0">
                <a:latin typeface="AbdoLine-Thin" panose="02000500030000020004" pitchFamily="50" charset="-78"/>
                <a:cs typeface="AbdoLine-Thin" panose="02000500030000020004" pitchFamily="50" charset="-78"/>
              </a:rPr>
              <a:t>که تو حتماً غفور رحیم هستی.</a:t>
            </a:r>
            <a:endParaRPr lang="en-US" dirty="0">
              <a:latin typeface="AbdoLine-Thin" panose="02000500030000020004" pitchFamily="50" charset="-78"/>
              <a:cs typeface="AbdoLine-Thin" panose="02000500030000020004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73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401" y="948266"/>
            <a:ext cx="4969934" cy="49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3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27439" y="0"/>
            <a:ext cx="2986391" cy="1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t="40403" b="1"/>
          <a:stretch/>
        </p:blipFill>
        <p:spPr>
          <a:xfrm>
            <a:off x="5780048" y="20547"/>
            <a:ext cx="6411952" cy="59547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81395" y="4863402"/>
            <a:ext cx="6410603" cy="1994598"/>
          </a:xfrm>
          <a:prstGeom prst="rect">
            <a:avLst/>
          </a:prstGeom>
          <a:solidFill>
            <a:srgbClr val="C95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69091" y="5426937"/>
            <a:ext cx="5749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 smtClean="0">
                <a:solidFill>
                  <a:schemeClr val="bg1"/>
                </a:solidFill>
              </a:rPr>
              <a:t>مراحل تدبر در </a:t>
            </a:r>
            <a:r>
              <a:rPr lang="fa-IR" sz="3600" b="1" dirty="0" smtClean="0">
                <a:solidFill>
                  <a:schemeClr val="bg1"/>
                </a:solidFill>
              </a:rPr>
              <a:t>سوره مبارکه</a:t>
            </a:r>
            <a:r>
              <a:rPr lang="fa-IR" sz="4000" b="1" dirty="0" smtClean="0">
                <a:solidFill>
                  <a:schemeClr val="bg1"/>
                </a:solidFill>
              </a:rPr>
              <a:t> </a:t>
            </a:r>
            <a:r>
              <a:rPr lang="fa-IR" sz="4400" b="1" dirty="0" smtClean="0">
                <a:solidFill>
                  <a:schemeClr val="bg1"/>
                </a:solidFill>
              </a:rPr>
              <a:t>ماعون</a:t>
            </a:r>
            <a:endParaRPr lang="en-US" sz="4400" b="1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8893E2F-227D-4472-B59F-3DEBF46C0E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 bwMode="ltGray">
          <a:xfrm>
            <a:off x="6083293" y="6244789"/>
            <a:ext cx="5750421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rgbClr val="D67D6B"/>
                </a:gs>
                <a:gs pos="100000">
                  <a:srgbClr val="A7EA52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8" name="Rectangle 17"/>
          <p:cNvSpPr/>
          <p:nvPr/>
        </p:nvSpPr>
        <p:spPr>
          <a:xfrm>
            <a:off x="174492" y="352237"/>
            <a:ext cx="55278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اول: </a:t>
            </a:r>
          </a:p>
          <a:p>
            <a:pPr algn="ctr" rtl="1"/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تفكر حول موضوعات سوره 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41862" y="1772250"/>
            <a:ext cx="42789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دوم</a:t>
            </a:r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: </a:t>
            </a:r>
          </a:p>
          <a:p>
            <a:pPr algn="ctr" rtl="1"/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گزاره</a:t>
            </a: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​نويسي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497" y="3227471"/>
            <a:ext cx="53494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سوم: </a:t>
            </a:r>
            <a:endParaRPr lang="fa-IR" sz="2800" b="1" dirty="0" smtClean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ctr" rtl="1"/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              تدبر </a:t>
            </a: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در سوره با نزديك شدن </a:t>
            </a:r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/>
            </a:r>
            <a:b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</a:br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به </a:t>
            </a: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غرض </a:t>
            </a:r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آن  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3286" y="4783052"/>
            <a:ext cx="5427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چهارم</a:t>
            </a:r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:</a:t>
            </a:r>
          </a:p>
          <a:p>
            <a:pPr algn="ctr" rtl="1"/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طهارت </a:t>
            </a: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براي </a:t>
            </a:r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تدبر</a:t>
            </a:r>
            <a:endParaRPr lang="en-US" sz="20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667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93CFE69-79B0-440B-949E-DA17AD834A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549106" y="0"/>
            <a:ext cx="4204707" cy="6858000"/>
          </a:xfrm>
          <a:prstGeom prst="rect">
            <a:avLst/>
          </a:prstGeom>
          <a:solidFill>
            <a:srgbClr val="11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3753AF9-461F-4049-BB9D-621E76A514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933798" y="4776439"/>
            <a:ext cx="3571782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5" name="Rectangle 14"/>
          <p:cNvSpPr/>
          <p:nvPr/>
        </p:nvSpPr>
        <p:spPr>
          <a:xfrm>
            <a:off x="7638586" y="3331950"/>
            <a:ext cx="4034806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  <a:endParaRPr lang="fa-IR" sz="4800" b="1" dirty="0" smtClean="0">
              <a:solidFill>
                <a:srgbClr val="F7C5A3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algn="ctr" rtl="1"/>
            <a:r>
              <a:rPr lang="fa-IR" sz="4000" b="1" dirty="0" smtClean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4000" b="1" dirty="0">
              <a:solidFill>
                <a:srgbClr val="F7C5A3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44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7740" y="1837039"/>
            <a:ext cx="9432325" cy="3888260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64257" y="1985321"/>
            <a:ext cx="4994059" cy="3599935"/>
          </a:xfrm>
          <a:prstGeom prst="rect">
            <a:avLst/>
          </a:prstGeom>
          <a:solidFill>
            <a:srgbClr val="949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18819" y="4493742"/>
            <a:ext cx="2710249" cy="7166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60971" y="1985321"/>
            <a:ext cx="4509957" cy="35999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6506" y="4481385"/>
            <a:ext cx="245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 smtClean="0"/>
              <a:t>توجه به عناصر سوره به صورت </a:t>
            </a:r>
            <a:r>
              <a:rPr lang="fa-IR" sz="2000" b="1" u="sng" dirty="0" smtClean="0"/>
              <a:t>تک تک </a:t>
            </a:r>
            <a:r>
              <a:rPr lang="fa-IR" sz="2000" dirty="0" smtClean="0"/>
              <a:t>و </a:t>
            </a:r>
            <a:r>
              <a:rPr lang="fa-IR" sz="2000" b="1" u="sng" dirty="0" smtClean="0"/>
              <a:t>با هم </a:t>
            </a:r>
            <a:endParaRPr lang="en-US" sz="2000" b="1" u="sng" dirty="0"/>
          </a:p>
        </p:txBody>
      </p:sp>
      <p:sp>
        <p:nvSpPr>
          <p:cNvPr id="3" name="Rectangle 2"/>
          <p:cNvSpPr/>
          <p:nvPr/>
        </p:nvSpPr>
        <p:spPr>
          <a:xfrm>
            <a:off x="3318819" y="2323071"/>
            <a:ext cx="2710249" cy="13839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85867" y="2405448"/>
            <a:ext cx="2776153" cy="1200329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 smtClean="0"/>
              <a:t>پرداختن</a:t>
            </a:r>
          </a:p>
          <a:p>
            <a:pPr algn="ctr"/>
            <a:r>
              <a:rPr lang="fa-IR" sz="2400" b="1" dirty="0" smtClean="0"/>
              <a:t> به</a:t>
            </a:r>
          </a:p>
          <a:p>
            <a:pPr algn="ctr"/>
            <a:r>
              <a:rPr lang="fa-IR" sz="2400" b="1" dirty="0" smtClean="0"/>
              <a:t> کشف روابط واژگان</a:t>
            </a:r>
            <a:endParaRPr lang="en-US" sz="24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4445181" y="3776213"/>
            <a:ext cx="457525" cy="576916"/>
            <a:chOff x="5544054" y="3498642"/>
            <a:chExt cx="457525" cy="57691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Half Frame 9"/>
            <p:cNvSpPr/>
            <p:nvPr/>
          </p:nvSpPr>
          <p:spPr>
            <a:xfrm rot="13438519">
              <a:off x="5544054" y="3584798"/>
              <a:ext cx="457525" cy="449272"/>
            </a:xfrm>
            <a:prstGeom prst="halfFrame">
              <a:avLst>
                <a:gd name="adj1" fmla="val 9375"/>
                <a:gd name="adj2" fmla="val 8333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645417" y="3498642"/>
              <a:ext cx="265188" cy="26518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701701" y="3765343"/>
              <a:ext cx="152620" cy="15262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701701" y="3922938"/>
              <a:ext cx="152620" cy="15262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64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263101" y="611381"/>
            <a:ext cx="476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 smtClean="0"/>
              <a:t>اشتراک های دو سوره نصر و ماعون</a:t>
            </a:r>
            <a:endParaRPr lang="en-US" sz="2800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3753AF9-461F-4049-BB9D-621E76A514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486576" y="1077385"/>
            <a:ext cx="4389120" cy="0"/>
          </a:xfrm>
          <a:prstGeom prst="line">
            <a:avLst/>
          </a:prstGeom>
          <a:ln w="38100">
            <a:solidFill>
              <a:srgbClr val="107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247829" y="2217972"/>
            <a:ext cx="10749064" cy="426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10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F7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83208" y="3517624"/>
            <a:ext cx="31996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400" b="1" dirty="0">
                <a:ln>
                  <a:solidFill>
                    <a:srgbClr val="CE6552"/>
                  </a:solidFill>
                </a:ln>
                <a:solidFill>
                  <a:srgbClr val="107F76"/>
                </a:solidFill>
                <a:cs typeface="A Dast Nevis" panose="03000400000000000000" pitchFamily="66" charset="-78"/>
              </a:rPr>
              <a:t>سوره مبارکه ماعون</a:t>
            </a:r>
            <a:endParaRPr lang="en-US" sz="4400" b="1" dirty="0">
              <a:ln>
                <a:solidFill>
                  <a:srgbClr val="CE6552"/>
                </a:solidFill>
              </a:ln>
              <a:solidFill>
                <a:srgbClr val="107F76"/>
              </a:solidFill>
              <a:cs typeface="A Dast Nevis" panose="03000400000000000000" pitchFamily="66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54413" y="3419908"/>
            <a:ext cx="23423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400" b="1" dirty="0" smtClean="0">
                <a:ln>
                  <a:solidFill>
                    <a:srgbClr val="E05F22"/>
                  </a:solidFill>
                </a:ln>
                <a:solidFill>
                  <a:srgbClr val="107F76"/>
                </a:solidFill>
                <a:cs typeface="A Dast Nevis" panose="03000400000000000000" pitchFamily="66" charset="-78"/>
              </a:rPr>
              <a:t>سوره مبارکه </a:t>
            </a:r>
            <a:endParaRPr lang="fa-IR" sz="4400" b="1" dirty="0" smtClean="0">
              <a:ln>
                <a:solidFill>
                  <a:srgbClr val="CE6552"/>
                </a:solidFill>
              </a:ln>
              <a:solidFill>
                <a:srgbClr val="107F76"/>
              </a:solidFill>
              <a:cs typeface="A Dast Nevis" panose="03000400000000000000" pitchFamily="66" charset="-78"/>
            </a:endParaRPr>
          </a:p>
          <a:p>
            <a:pPr algn="ctr"/>
            <a:r>
              <a:rPr lang="fa-IR" sz="4400" b="1" dirty="0" smtClean="0">
                <a:ln>
                  <a:solidFill>
                    <a:srgbClr val="CE6552"/>
                  </a:solidFill>
                </a:ln>
                <a:solidFill>
                  <a:srgbClr val="107F76"/>
                </a:solidFill>
                <a:cs typeface="A Dast Nevis" panose="03000400000000000000" pitchFamily="66" charset="-78"/>
              </a:rPr>
              <a:t>نصر</a:t>
            </a:r>
            <a:endParaRPr lang="en-US" sz="4400" b="1" dirty="0">
              <a:ln>
                <a:solidFill>
                  <a:srgbClr val="CE6552"/>
                </a:solidFill>
              </a:ln>
              <a:solidFill>
                <a:srgbClr val="107F76"/>
              </a:solidFill>
              <a:cs typeface="A Dast Nevis" panose="03000400000000000000" pitchFamily="66" charset="-78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682350" y="2382730"/>
            <a:ext cx="3880022" cy="3921211"/>
          </a:xfrm>
          <a:prstGeom prst="ellipse">
            <a:avLst/>
          </a:prstGeom>
          <a:solidFill>
            <a:srgbClr val="107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F7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91486" y="3643121"/>
            <a:ext cx="1861751" cy="73574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solidFill>
                  <a:srgbClr val="107F76"/>
                </a:solidFill>
              </a:rPr>
              <a:t>رویت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62205" y="4363930"/>
            <a:ext cx="2920312" cy="1341656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solidFill>
                  <a:srgbClr val="107F76"/>
                </a:solidFill>
                <a:effectLst/>
              </a:rPr>
              <a:t>خطاب مستقیم به پیامبر</a:t>
            </a:r>
            <a:r>
              <a:rPr lang="fa-IR" sz="1000" b="1" dirty="0" smtClean="0">
                <a:solidFill>
                  <a:srgbClr val="107F76"/>
                </a:solidFill>
                <a:effectLst/>
              </a:rPr>
              <a:t>صلی الله علیه و آله</a:t>
            </a:r>
            <a:endParaRPr lang="en-US" sz="1000" b="1" dirty="0">
              <a:solidFill>
                <a:srgbClr val="107F76"/>
              </a:solidFill>
              <a:effectLst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84162" y="2914072"/>
            <a:ext cx="1626973" cy="73574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solidFill>
                  <a:srgbClr val="107F76"/>
                </a:solidFill>
              </a:rPr>
              <a:t>دین</a:t>
            </a:r>
          </a:p>
        </p:txBody>
      </p:sp>
      <p:sp>
        <p:nvSpPr>
          <p:cNvPr id="24" name="Google Shape;122;p16">
            <a:extLst>
              <a:ext uri="{FF2B5EF4-FFF2-40B4-BE49-F238E27FC236}">
                <a16:creationId xmlns="" xmlns:a16="http://schemas.microsoft.com/office/drawing/2014/main" id="{B20A10A4-7A7E-4B04-80CF-D9F8A3B1BD0D}"/>
              </a:ext>
            </a:extLst>
          </p:cNvPr>
          <p:cNvSpPr/>
          <p:nvPr/>
        </p:nvSpPr>
        <p:spPr>
          <a:xfrm rot="13048253" flipV="1">
            <a:off x="3282454" y="709213"/>
            <a:ext cx="2446173" cy="1239526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 flip="none" rotWithShape="1">
            <a:gsLst>
              <a:gs pos="60000">
                <a:schemeClr val="bg1"/>
              </a:gs>
              <a:gs pos="72000">
                <a:srgbClr val="0EABA2"/>
              </a:gs>
              <a:gs pos="36000">
                <a:srgbClr val="107F76"/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107F76"/>
            </a:solidFill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endParaRPr sz="2000">
              <a:solidFill>
                <a:srgbClr val="107F76"/>
              </a:solidFill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743" y="1087394"/>
            <a:ext cx="3420192" cy="1341656"/>
          </a:xfrm>
          <a:prstGeom prst="ellipse">
            <a:avLst/>
          </a:prstGeom>
          <a:solidFill>
            <a:srgbClr val="CD604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solidFill>
                  <a:schemeClr val="bg1"/>
                </a:solidFill>
                <a:effectLst/>
              </a:rPr>
              <a:t>نظام امامت </a:t>
            </a:r>
            <a:br>
              <a:rPr lang="fa-IR" sz="2800" b="1" dirty="0" smtClean="0">
                <a:solidFill>
                  <a:schemeClr val="bg1"/>
                </a:solidFill>
                <a:effectLst/>
              </a:rPr>
            </a:br>
            <a:r>
              <a:rPr lang="fa-IR" sz="2800" b="1" dirty="0" smtClean="0">
                <a:solidFill>
                  <a:schemeClr val="bg1"/>
                </a:solidFill>
                <a:effectLst/>
              </a:rPr>
              <a:t>ولی حق در جامعه</a:t>
            </a:r>
            <a:endParaRPr lang="en-US" sz="10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0618" y="247135"/>
            <a:ext cx="2578442" cy="735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CD604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solidFill>
                  <a:srgbClr val="CD604C"/>
                </a:solidFill>
              </a:rPr>
              <a:t>پیام دو سوره</a:t>
            </a:r>
          </a:p>
        </p:txBody>
      </p:sp>
    </p:spTree>
    <p:extLst>
      <p:ext uri="{BB962C8B-B14F-4D97-AF65-F5344CB8AC3E}">
        <p14:creationId xmlns:p14="http://schemas.microsoft.com/office/powerpoint/2010/main" val="211230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-Right Arrow 2"/>
          <p:cNvSpPr/>
          <p:nvPr/>
        </p:nvSpPr>
        <p:spPr>
          <a:xfrm>
            <a:off x="1960872" y="4857816"/>
            <a:ext cx="8869680" cy="447262"/>
          </a:xfrm>
          <a:prstGeom prst="leftRightArrow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705816" y="0"/>
            <a:ext cx="6824546" cy="153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مراحل تفكر حول واژگان سوره </a:t>
            </a: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 Placeholder 2" title="Opportunity Graph Circles">
            <a:extLst>
              <a:ext uri="{FF2B5EF4-FFF2-40B4-BE49-F238E27FC236}">
                <a16:creationId xmlns:a16="http://schemas.microsoft.com/office/drawing/2014/main" xmlns="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7570855" y="1578050"/>
            <a:ext cx="3087197" cy="3204787"/>
          </a:xfrm>
          <a:prstGeom prst="ellipse">
            <a:avLst/>
          </a:prstGeom>
          <a:solidFill>
            <a:srgbClr val="24919C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64971" y="2131686"/>
            <a:ext cx="38365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40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الف.</a:t>
            </a:r>
            <a:r>
              <a:rPr lang="fa-IR" sz="4000" dirty="0"/>
              <a:t> </a:t>
            </a:r>
            <a:endParaRPr lang="fa-IR" sz="40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lvl="0" algn="ctr"/>
            <a:r>
              <a:rPr lang="fa-IR" sz="40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بررسی مفاهیم واژگان </a:t>
            </a:r>
            <a:endParaRPr lang="fa-IR" sz="4000" dirty="0" smtClean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lvl="0" algn="ctr"/>
            <a:r>
              <a:rPr lang="fa-IR" sz="4000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</a:t>
            </a:r>
            <a:endParaRPr lang="en-US" sz="40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36" name="Text Placeholder 2" title="Opportunity Graph Circles">
            <a:extLst>
              <a:ext uri="{FF2B5EF4-FFF2-40B4-BE49-F238E27FC236}">
                <a16:creationId xmlns:a16="http://schemas.microsoft.com/office/drawing/2014/main" xmlns="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1945268" y="1578050"/>
            <a:ext cx="3087197" cy="3204787"/>
          </a:xfrm>
          <a:prstGeom prst="ellipse">
            <a:avLst/>
          </a:prstGeom>
          <a:solidFill>
            <a:srgbClr val="FBE5D6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27" name="Text Placeholder 2" title="Opportunity Graph Circles">
            <a:extLst>
              <a:ext uri="{FF2B5EF4-FFF2-40B4-BE49-F238E27FC236}">
                <a16:creationId xmlns:a16="http://schemas.microsoft.com/office/drawing/2014/main" xmlns="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4732940" y="1578050"/>
            <a:ext cx="3087197" cy="3204787"/>
          </a:xfrm>
          <a:prstGeom prst="ellipse">
            <a:avLst/>
          </a:prstGeom>
          <a:solidFill>
            <a:srgbClr val="D47B69">
              <a:alpha val="82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u="sng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258409DB-08AB-499E-AEE2-60288B07CC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612519" y="3422441"/>
            <a:ext cx="118872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98318" y="2153368"/>
            <a:ext cx="2737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a-IR" sz="40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ج. </a:t>
            </a:r>
          </a:p>
          <a:p>
            <a:pPr lvl="0" algn="ctr"/>
            <a:r>
              <a:rPr lang="fa-IR" sz="40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ارتباط بین واژگان </a:t>
            </a:r>
            <a:r>
              <a:rPr lang="fa-IR" sz="4000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4414455" y="2178633"/>
            <a:ext cx="36624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40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ب.</a:t>
            </a:r>
          </a:p>
          <a:p>
            <a:pPr lvl="0" algn="ctr"/>
            <a:r>
              <a:rPr lang="fa-IR" sz="40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تصویرسازی از </a:t>
            </a:r>
            <a:r>
              <a:rPr lang="fa-IR" sz="4000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واژگان</a:t>
            </a:r>
          </a:p>
          <a:p>
            <a:pPr lvl="0" algn="ctr"/>
            <a:r>
              <a:rPr lang="fa-IR" sz="4000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</a:t>
            </a:r>
            <a:endParaRPr lang="en-US" sz="40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58409DB-08AB-499E-AEE2-60288B07CC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6075759" y="3370688"/>
            <a:ext cx="164592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258409DB-08AB-499E-AEE2-60288B07CC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3699895" y="3375617"/>
            <a:ext cx="100584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68893E2F-227D-4472-B59F-3DEBF46C0E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 bwMode="ltGray">
          <a:xfrm>
            <a:off x="6399568" y="1089046"/>
            <a:ext cx="521208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39966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4901</TotalTime>
  <Words>2102</Words>
  <Application>Microsoft Office PowerPoint</Application>
  <PresentationFormat>Widescreen</PresentationFormat>
  <Paragraphs>335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A Dast Nevis</vt:lpstr>
      <vt:lpstr>AbdoLine</vt:lpstr>
      <vt:lpstr>AbdoLine-Thin</vt:lpstr>
      <vt:lpstr>Adobe Arabic</vt:lpstr>
      <vt:lpstr>Arial</vt:lpstr>
      <vt:lpstr>B Lotus</vt:lpstr>
      <vt:lpstr>B Mitra</vt:lpstr>
      <vt:lpstr>B Nazanin</vt:lpstr>
      <vt:lpstr>B Tabassom</vt:lpstr>
      <vt:lpstr>B Titr</vt:lpstr>
      <vt:lpstr>Calibri</vt:lpstr>
      <vt:lpstr>Calibri Light</vt:lpstr>
      <vt:lpstr>MMA_Mitra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760</cp:revision>
  <dcterms:created xsi:type="dcterms:W3CDTF">2024-11-16T14:02:37Z</dcterms:created>
  <dcterms:modified xsi:type="dcterms:W3CDTF">2025-04-12T04:18:30Z</dcterms:modified>
</cp:coreProperties>
</file>