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320" r:id="rId2"/>
    <p:sldId id="321" r:id="rId3"/>
    <p:sldId id="306" r:id="rId4"/>
    <p:sldId id="319" r:id="rId5"/>
    <p:sldId id="322" r:id="rId6"/>
    <p:sldId id="324" r:id="rId7"/>
    <p:sldId id="325" r:id="rId8"/>
    <p:sldId id="329" r:id="rId9"/>
    <p:sldId id="334" r:id="rId10"/>
    <p:sldId id="326" r:id="rId11"/>
    <p:sldId id="331" r:id="rId12"/>
    <p:sldId id="332" r:id="rId13"/>
    <p:sldId id="333" r:id="rId14"/>
    <p:sldId id="340" r:id="rId15"/>
    <p:sldId id="346" r:id="rId16"/>
    <p:sldId id="360" r:id="rId17"/>
    <p:sldId id="348" r:id="rId18"/>
    <p:sldId id="357" r:id="rId19"/>
    <p:sldId id="356" r:id="rId20"/>
    <p:sldId id="342" r:id="rId21"/>
    <p:sldId id="345" r:id="rId22"/>
    <p:sldId id="351" r:id="rId23"/>
    <p:sldId id="353" r:id="rId24"/>
    <p:sldId id="355" r:id="rId25"/>
    <p:sldId id="354" r:id="rId26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7A68"/>
    <a:srgbClr val="4A86B8"/>
    <a:srgbClr val="BA2F00"/>
    <a:srgbClr val="B32A00"/>
    <a:srgbClr val="F1AB7B"/>
    <a:srgbClr val="E6C903"/>
    <a:srgbClr val="BC6424"/>
    <a:srgbClr val="A65B33"/>
    <a:srgbClr val="E3C300"/>
    <a:srgbClr val="C79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D4351-5477-462D-A19E-14FCF3400783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322EE2-99D9-4F23-ACC2-76816424CDEA}">
      <dgm:prSet phldrT="[Text]" custT="1"/>
      <dgm:spPr/>
      <dgm:t>
        <a:bodyPr/>
        <a:lstStyle/>
        <a:p>
          <a:pPr algn="l"/>
          <a:r>
            <a:rPr lang="fa-IR" sz="1600" dirty="0" smtClean="0"/>
            <a:t>پناه بردن به رب ناس</a:t>
          </a:r>
          <a:endParaRPr lang="en-US" sz="1600" dirty="0"/>
        </a:p>
      </dgm:t>
    </dgm:pt>
    <dgm:pt modelId="{F8E1B533-FA3C-4965-BE9C-41CC4DC131F7}" type="parTrans" cxnId="{6844B409-AB20-48FA-A3C6-DC2ECA753277}">
      <dgm:prSet/>
      <dgm:spPr/>
      <dgm:t>
        <a:bodyPr/>
        <a:lstStyle/>
        <a:p>
          <a:endParaRPr lang="en-US"/>
        </a:p>
      </dgm:t>
    </dgm:pt>
    <dgm:pt modelId="{69C2E6A4-5A03-4AB1-B62D-792B4AF8AA7A}" type="sibTrans" cxnId="{6844B409-AB20-48FA-A3C6-DC2ECA753277}">
      <dgm:prSet/>
      <dgm:spPr>
        <a:noFill/>
      </dgm:spPr>
      <dgm:t>
        <a:bodyPr/>
        <a:lstStyle/>
        <a:p>
          <a:endParaRPr lang="en-US" sz="1600"/>
        </a:p>
      </dgm:t>
    </dgm:pt>
    <dgm:pt modelId="{21B3B309-383F-4EA1-9CE3-4DF9A5E9AA89}">
      <dgm:prSet phldrT="[Text]" custT="1"/>
      <dgm:spPr/>
      <dgm:t>
        <a:bodyPr/>
        <a:lstStyle/>
        <a:p>
          <a:pPr algn="l"/>
          <a:r>
            <a:rPr lang="fa-IR" sz="1600" dirty="0" smtClean="0"/>
            <a:t>پناه بردن به ملک ناس</a:t>
          </a:r>
          <a:endParaRPr lang="en-US" sz="1600" dirty="0"/>
        </a:p>
      </dgm:t>
    </dgm:pt>
    <dgm:pt modelId="{595B474B-851A-4E40-86D4-4CF14D273567}" type="parTrans" cxnId="{CE3B9D01-5F3A-4443-AED4-688EDFF5E65A}">
      <dgm:prSet/>
      <dgm:spPr/>
      <dgm:t>
        <a:bodyPr/>
        <a:lstStyle/>
        <a:p>
          <a:endParaRPr lang="en-US"/>
        </a:p>
      </dgm:t>
    </dgm:pt>
    <dgm:pt modelId="{95C39727-0EDB-40D1-9D65-19A6ECC5249A}" type="sibTrans" cxnId="{CE3B9D01-5F3A-4443-AED4-688EDFF5E65A}">
      <dgm:prSet/>
      <dgm:spPr>
        <a:noFill/>
      </dgm:spPr>
      <dgm:t>
        <a:bodyPr/>
        <a:lstStyle/>
        <a:p>
          <a:endParaRPr lang="en-US" sz="1600"/>
        </a:p>
      </dgm:t>
    </dgm:pt>
    <dgm:pt modelId="{6161E4F8-AFE6-4C19-A4BF-6D819B7A6986}">
      <dgm:prSet phldrT="[Text]" custT="1"/>
      <dgm:spPr/>
      <dgm:t>
        <a:bodyPr/>
        <a:lstStyle/>
        <a:p>
          <a:pPr algn="l"/>
          <a:r>
            <a:rPr lang="fa-IR" sz="1600" dirty="0" smtClean="0"/>
            <a:t>پناه بردن به اله ناس</a:t>
          </a:r>
          <a:endParaRPr lang="en-US" sz="1600" dirty="0"/>
        </a:p>
      </dgm:t>
    </dgm:pt>
    <dgm:pt modelId="{2972A1D2-ABF1-452E-88F4-A4115AB6A82C}" type="parTrans" cxnId="{F2A8B3FA-92B6-4705-A2F7-AEEEB9FE8C30}">
      <dgm:prSet/>
      <dgm:spPr/>
      <dgm:t>
        <a:bodyPr/>
        <a:lstStyle/>
        <a:p>
          <a:endParaRPr lang="en-US"/>
        </a:p>
      </dgm:t>
    </dgm:pt>
    <dgm:pt modelId="{1A4A340D-E9BD-4C4D-AC52-7863EA0BF87D}" type="sibTrans" cxnId="{F2A8B3FA-92B6-4705-A2F7-AEEEB9FE8C30}">
      <dgm:prSet/>
      <dgm:spPr>
        <a:noFill/>
      </dgm:spPr>
      <dgm:t>
        <a:bodyPr/>
        <a:lstStyle/>
        <a:p>
          <a:endParaRPr lang="en-US" sz="1600"/>
        </a:p>
      </dgm:t>
    </dgm:pt>
    <dgm:pt modelId="{C832F059-32AD-40D0-BC0A-BB4FDD597595}" type="pres">
      <dgm:prSet presAssocID="{E66D4351-5477-462D-A19E-14FCF34007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8D31C8C-F0CC-4FA1-A98A-5F8266B721FF}" type="pres">
      <dgm:prSet presAssocID="{E66D4351-5477-462D-A19E-14FCF3400783}" presName="dot1" presStyleLbl="alignNode1" presStyleIdx="0" presStyleCnt="12" custScaleX="116438" custScaleY="103692"/>
      <dgm:spPr/>
    </dgm:pt>
    <dgm:pt modelId="{7277C150-AB6F-497B-8A26-AD66A1149EB5}" type="pres">
      <dgm:prSet presAssocID="{E66D4351-5477-462D-A19E-14FCF3400783}" presName="dot2" presStyleLbl="alignNode1" presStyleIdx="1" presStyleCnt="12" custScaleX="116438" custScaleY="103692"/>
      <dgm:spPr/>
    </dgm:pt>
    <dgm:pt modelId="{FA19B81F-CDAA-4C64-9B6F-D022BD0F2BCC}" type="pres">
      <dgm:prSet presAssocID="{E66D4351-5477-462D-A19E-14FCF3400783}" presName="dot3" presStyleLbl="alignNode1" presStyleIdx="2" presStyleCnt="12" custScaleX="116438" custScaleY="103692"/>
      <dgm:spPr/>
    </dgm:pt>
    <dgm:pt modelId="{4DE0DE55-1707-4141-BF7D-5EEF32E3566C}" type="pres">
      <dgm:prSet presAssocID="{E66D4351-5477-462D-A19E-14FCF3400783}" presName="dot4" presStyleLbl="alignNode1" presStyleIdx="3" presStyleCnt="12" custScaleX="116438" custScaleY="103692"/>
      <dgm:spPr/>
    </dgm:pt>
    <dgm:pt modelId="{25C60E7A-9FD2-485B-8ADD-AC2B9BF280E9}" type="pres">
      <dgm:prSet presAssocID="{E66D4351-5477-462D-A19E-14FCF3400783}" presName="dot5" presStyleLbl="alignNode1" presStyleIdx="4" presStyleCnt="12" custScaleX="116438" custScaleY="103692"/>
      <dgm:spPr/>
    </dgm:pt>
    <dgm:pt modelId="{91CBD294-E699-411E-B532-CC90A68738E5}" type="pres">
      <dgm:prSet presAssocID="{E66D4351-5477-462D-A19E-14FCF3400783}" presName="dotArrow1" presStyleLbl="alignNode1" presStyleIdx="5" presStyleCnt="12" custScaleX="116438" custScaleY="103692"/>
      <dgm:spPr/>
    </dgm:pt>
    <dgm:pt modelId="{37743E8D-DC9C-4C90-BE87-55BD09BA491F}" type="pres">
      <dgm:prSet presAssocID="{E66D4351-5477-462D-A19E-14FCF3400783}" presName="dotArrow2" presStyleLbl="alignNode1" presStyleIdx="6" presStyleCnt="12" custScaleX="116438" custScaleY="103692"/>
      <dgm:spPr/>
    </dgm:pt>
    <dgm:pt modelId="{1BB824B6-D874-40E0-B7FE-8FA5956E6F5F}" type="pres">
      <dgm:prSet presAssocID="{E66D4351-5477-462D-A19E-14FCF3400783}" presName="dotArrow3" presStyleLbl="alignNode1" presStyleIdx="7" presStyleCnt="12" custScaleX="116438" custScaleY="103692"/>
      <dgm:spPr/>
    </dgm:pt>
    <dgm:pt modelId="{7460A135-35B8-4380-BA7A-8CACED34D366}" type="pres">
      <dgm:prSet presAssocID="{E66D4351-5477-462D-A19E-14FCF3400783}" presName="dotArrow4" presStyleLbl="alignNode1" presStyleIdx="8" presStyleCnt="12" custScaleX="116438" custScaleY="103692"/>
      <dgm:spPr/>
    </dgm:pt>
    <dgm:pt modelId="{867FF29E-667F-45D8-A84F-B9AB98C3CCD5}" type="pres">
      <dgm:prSet presAssocID="{E66D4351-5477-462D-A19E-14FCF3400783}" presName="dotArrow5" presStyleLbl="alignNode1" presStyleIdx="9" presStyleCnt="12" custScaleX="116438" custScaleY="103692"/>
      <dgm:spPr/>
    </dgm:pt>
    <dgm:pt modelId="{0849E5D0-2C97-40C8-985B-191B0324240B}" type="pres">
      <dgm:prSet presAssocID="{E66D4351-5477-462D-A19E-14FCF3400783}" presName="dotArrow6" presStyleLbl="alignNode1" presStyleIdx="10" presStyleCnt="12" custScaleX="116438" custScaleY="103692"/>
      <dgm:spPr/>
    </dgm:pt>
    <dgm:pt modelId="{63012AC8-B636-48A9-9F74-46610A6B62F0}" type="pres">
      <dgm:prSet presAssocID="{E66D4351-5477-462D-A19E-14FCF3400783}" presName="dotArrow7" presStyleLbl="alignNode1" presStyleIdx="11" presStyleCnt="12" custScaleX="116438" custScaleY="103692"/>
      <dgm:spPr/>
    </dgm:pt>
    <dgm:pt modelId="{A1D7FB1F-AFB6-45B5-894F-75FB0EAE75BD}" type="pres">
      <dgm:prSet presAssocID="{80322EE2-99D9-4F23-ACC2-76816424CDEA}" presName="parTx1" presStyleLbl="node1" presStyleIdx="0" presStyleCnt="3" custScaleX="116438" custScaleY="103692" custLinFactNeighborX="536" custLinFactNeighborY="-1999"/>
      <dgm:spPr/>
      <dgm:t>
        <a:bodyPr/>
        <a:lstStyle/>
        <a:p>
          <a:endParaRPr lang="en-US"/>
        </a:p>
      </dgm:t>
    </dgm:pt>
    <dgm:pt modelId="{A8A45DAA-2619-4A03-8E25-2CFE6970E58C}" type="pres">
      <dgm:prSet presAssocID="{69C2E6A4-5A03-4AB1-B62D-792B4AF8AA7A}" presName="picture1" presStyleCnt="0"/>
      <dgm:spPr/>
    </dgm:pt>
    <dgm:pt modelId="{579C117E-6B55-4611-A5AE-482FC335907F}" type="pres">
      <dgm:prSet presAssocID="{69C2E6A4-5A03-4AB1-B62D-792B4AF8AA7A}" presName="imageRepeatNode" presStyleLbl="fgImgPlace1" presStyleIdx="0" presStyleCnt="3" custScaleX="37103" custScaleY="49340"/>
      <dgm:spPr/>
      <dgm:t>
        <a:bodyPr/>
        <a:lstStyle/>
        <a:p>
          <a:endParaRPr lang="en-US"/>
        </a:p>
      </dgm:t>
    </dgm:pt>
    <dgm:pt modelId="{57588770-0AED-49C5-9BB3-C532BBC72AE1}" type="pres">
      <dgm:prSet presAssocID="{21B3B309-383F-4EA1-9CE3-4DF9A5E9AA89}" presName="parTx2" presStyleLbl="node1" presStyleIdx="1" presStyleCnt="3" custScaleX="116438" custScaleY="103692" custLinFactNeighborX="-11793" custLinFactNeighborY="-33986"/>
      <dgm:spPr/>
      <dgm:t>
        <a:bodyPr/>
        <a:lstStyle/>
        <a:p>
          <a:endParaRPr lang="en-US"/>
        </a:p>
      </dgm:t>
    </dgm:pt>
    <dgm:pt modelId="{876BC90E-8911-40FE-9FCB-B9BF84357932}" type="pres">
      <dgm:prSet presAssocID="{95C39727-0EDB-40D1-9D65-19A6ECC5249A}" presName="picture2" presStyleCnt="0"/>
      <dgm:spPr/>
    </dgm:pt>
    <dgm:pt modelId="{8E1E5F0E-0E8D-4970-8ACD-9480BF40E6B5}" type="pres">
      <dgm:prSet presAssocID="{95C39727-0EDB-40D1-9D65-19A6ECC5249A}" presName="imageRepeatNode" presStyleLbl="fgImgPlace1" presStyleIdx="1" presStyleCnt="3" custScaleX="116438" custScaleY="103692"/>
      <dgm:spPr/>
      <dgm:t>
        <a:bodyPr/>
        <a:lstStyle/>
        <a:p>
          <a:endParaRPr lang="en-US"/>
        </a:p>
      </dgm:t>
    </dgm:pt>
    <dgm:pt modelId="{FD1CF28C-9826-4071-A9C3-5C4A01119ABC}" type="pres">
      <dgm:prSet presAssocID="{6161E4F8-AFE6-4C19-A4BF-6D819B7A6986}" presName="parTx3" presStyleLbl="node1" presStyleIdx="2" presStyleCnt="3" custScaleX="116438" custScaleY="103692" custLinFactNeighborX="-12577" custLinFactNeighborY="-61973"/>
      <dgm:spPr/>
      <dgm:t>
        <a:bodyPr/>
        <a:lstStyle/>
        <a:p>
          <a:endParaRPr lang="en-US"/>
        </a:p>
      </dgm:t>
    </dgm:pt>
    <dgm:pt modelId="{2786BD9D-29A2-404B-A696-43450BCDAFEB}" type="pres">
      <dgm:prSet presAssocID="{1A4A340D-E9BD-4C4D-AC52-7863EA0BF87D}" presName="picture3" presStyleCnt="0"/>
      <dgm:spPr/>
    </dgm:pt>
    <dgm:pt modelId="{91B9C0D7-E02F-4F91-8983-B38B8F8B57A4}" type="pres">
      <dgm:prSet presAssocID="{1A4A340D-E9BD-4C4D-AC52-7863EA0BF87D}" presName="imageRepeatNode" presStyleLbl="fgImgPlace1" presStyleIdx="2" presStyleCnt="3" custFlipVert="1" custFlipHor="1" custScaleX="6327" custScaleY="9850" custLinFactX="-100000" custLinFactNeighborX="-100635" custLinFactNeighborY="48565"/>
      <dgm:spPr/>
      <dgm:t>
        <a:bodyPr/>
        <a:lstStyle/>
        <a:p>
          <a:endParaRPr lang="en-US"/>
        </a:p>
      </dgm:t>
    </dgm:pt>
  </dgm:ptLst>
  <dgm:cxnLst>
    <dgm:cxn modelId="{F2A8B3FA-92B6-4705-A2F7-AEEEB9FE8C30}" srcId="{E66D4351-5477-462D-A19E-14FCF3400783}" destId="{6161E4F8-AFE6-4C19-A4BF-6D819B7A6986}" srcOrd="2" destOrd="0" parTransId="{2972A1D2-ABF1-452E-88F4-A4115AB6A82C}" sibTransId="{1A4A340D-E9BD-4C4D-AC52-7863EA0BF87D}"/>
    <dgm:cxn modelId="{C4209E2C-40B1-495C-882D-5DC9308CF45C}" type="presOf" srcId="{69C2E6A4-5A03-4AB1-B62D-792B4AF8AA7A}" destId="{579C117E-6B55-4611-A5AE-482FC335907F}" srcOrd="0" destOrd="0" presId="urn:microsoft.com/office/officeart/2008/layout/AscendingPictureAccentProcess"/>
    <dgm:cxn modelId="{6BCA918D-481F-4592-A28D-AC1DA822FAF9}" type="presOf" srcId="{80322EE2-99D9-4F23-ACC2-76816424CDEA}" destId="{A1D7FB1F-AFB6-45B5-894F-75FB0EAE75BD}" srcOrd="0" destOrd="0" presId="urn:microsoft.com/office/officeart/2008/layout/AscendingPictureAccentProcess"/>
    <dgm:cxn modelId="{3F22391E-E902-488A-AB2D-22914775E642}" type="presOf" srcId="{6161E4F8-AFE6-4C19-A4BF-6D819B7A6986}" destId="{FD1CF28C-9826-4071-A9C3-5C4A01119ABC}" srcOrd="0" destOrd="0" presId="urn:microsoft.com/office/officeart/2008/layout/AscendingPictureAccentProcess"/>
    <dgm:cxn modelId="{45CB9BF6-4CF9-4440-AC30-FDDDF27EC656}" type="presOf" srcId="{95C39727-0EDB-40D1-9D65-19A6ECC5249A}" destId="{8E1E5F0E-0E8D-4970-8ACD-9480BF40E6B5}" srcOrd="0" destOrd="0" presId="urn:microsoft.com/office/officeart/2008/layout/AscendingPictureAccentProcess"/>
    <dgm:cxn modelId="{F459C5FD-E108-4047-8C69-49007404280B}" type="presOf" srcId="{E66D4351-5477-462D-A19E-14FCF3400783}" destId="{C832F059-32AD-40D0-BC0A-BB4FDD597595}" srcOrd="0" destOrd="0" presId="urn:microsoft.com/office/officeart/2008/layout/AscendingPictureAccentProcess"/>
    <dgm:cxn modelId="{2055539A-3FB3-45C3-8EDB-E57A3E77B882}" type="presOf" srcId="{1A4A340D-E9BD-4C4D-AC52-7863EA0BF87D}" destId="{91B9C0D7-E02F-4F91-8983-B38B8F8B57A4}" srcOrd="0" destOrd="0" presId="urn:microsoft.com/office/officeart/2008/layout/AscendingPictureAccentProcess"/>
    <dgm:cxn modelId="{2EBDED9F-6EC3-4179-B735-1ADCDAB31D3C}" type="presOf" srcId="{21B3B309-383F-4EA1-9CE3-4DF9A5E9AA89}" destId="{57588770-0AED-49C5-9BB3-C532BBC72AE1}" srcOrd="0" destOrd="0" presId="urn:microsoft.com/office/officeart/2008/layout/AscendingPictureAccentProcess"/>
    <dgm:cxn modelId="{6844B409-AB20-48FA-A3C6-DC2ECA753277}" srcId="{E66D4351-5477-462D-A19E-14FCF3400783}" destId="{80322EE2-99D9-4F23-ACC2-76816424CDEA}" srcOrd="0" destOrd="0" parTransId="{F8E1B533-FA3C-4965-BE9C-41CC4DC131F7}" sibTransId="{69C2E6A4-5A03-4AB1-B62D-792B4AF8AA7A}"/>
    <dgm:cxn modelId="{CE3B9D01-5F3A-4443-AED4-688EDFF5E65A}" srcId="{E66D4351-5477-462D-A19E-14FCF3400783}" destId="{21B3B309-383F-4EA1-9CE3-4DF9A5E9AA89}" srcOrd="1" destOrd="0" parTransId="{595B474B-851A-4E40-86D4-4CF14D273567}" sibTransId="{95C39727-0EDB-40D1-9D65-19A6ECC5249A}"/>
    <dgm:cxn modelId="{0A2CC7C3-5397-4683-8299-EA94C3570081}" type="presParOf" srcId="{C832F059-32AD-40D0-BC0A-BB4FDD597595}" destId="{98D31C8C-F0CC-4FA1-A98A-5F8266B721FF}" srcOrd="0" destOrd="0" presId="urn:microsoft.com/office/officeart/2008/layout/AscendingPictureAccentProcess"/>
    <dgm:cxn modelId="{5DE6E3CD-EFCC-4345-AAB3-829FEB148BEB}" type="presParOf" srcId="{C832F059-32AD-40D0-BC0A-BB4FDD597595}" destId="{7277C150-AB6F-497B-8A26-AD66A1149EB5}" srcOrd="1" destOrd="0" presId="urn:microsoft.com/office/officeart/2008/layout/AscendingPictureAccentProcess"/>
    <dgm:cxn modelId="{49437079-F598-47DC-9C78-2DC118544813}" type="presParOf" srcId="{C832F059-32AD-40D0-BC0A-BB4FDD597595}" destId="{FA19B81F-CDAA-4C64-9B6F-D022BD0F2BCC}" srcOrd="2" destOrd="0" presId="urn:microsoft.com/office/officeart/2008/layout/AscendingPictureAccentProcess"/>
    <dgm:cxn modelId="{C985EF9D-8138-4D70-A39C-BDE4138ACA8D}" type="presParOf" srcId="{C832F059-32AD-40D0-BC0A-BB4FDD597595}" destId="{4DE0DE55-1707-4141-BF7D-5EEF32E3566C}" srcOrd="3" destOrd="0" presId="urn:microsoft.com/office/officeart/2008/layout/AscendingPictureAccentProcess"/>
    <dgm:cxn modelId="{8850A33E-ADE2-459D-BEDC-F60BE270684B}" type="presParOf" srcId="{C832F059-32AD-40D0-BC0A-BB4FDD597595}" destId="{25C60E7A-9FD2-485B-8ADD-AC2B9BF280E9}" srcOrd="4" destOrd="0" presId="urn:microsoft.com/office/officeart/2008/layout/AscendingPictureAccentProcess"/>
    <dgm:cxn modelId="{8736C47A-4F26-4F45-8B47-D33100B22C1A}" type="presParOf" srcId="{C832F059-32AD-40D0-BC0A-BB4FDD597595}" destId="{91CBD294-E699-411E-B532-CC90A68738E5}" srcOrd="5" destOrd="0" presId="urn:microsoft.com/office/officeart/2008/layout/AscendingPictureAccentProcess"/>
    <dgm:cxn modelId="{4A405E15-9105-460F-9273-91FD02EF18D1}" type="presParOf" srcId="{C832F059-32AD-40D0-BC0A-BB4FDD597595}" destId="{37743E8D-DC9C-4C90-BE87-55BD09BA491F}" srcOrd="6" destOrd="0" presId="urn:microsoft.com/office/officeart/2008/layout/AscendingPictureAccentProcess"/>
    <dgm:cxn modelId="{733675F0-0099-41F1-A581-4B1C34EA30DE}" type="presParOf" srcId="{C832F059-32AD-40D0-BC0A-BB4FDD597595}" destId="{1BB824B6-D874-40E0-B7FE-8FA5956E6F5F}" srcOrd="7" destOrd="0" presId="urn:microsoft.com/office/officeart/2008/layout/AscendingPictureAccentProcess"/>
    <dgm:cxn modelId="{DE8F9B63-22ED-4921-995C-6AF545B3B8F5}" type="presParOf" srcId="{C832F059-32AD-40D0-BC0A-BB4FDD597595}" destId="{7460A135-35B8-4380-BA7A-8CACED34D366}" srcOrd="8" destOrd="0" presId="urn:microsoft.com/office/officeart/2008/layout/AscendingPictureAccentProcess"/>
    <dgm:cxn modelId="{62727EC6-92E6-49CC-BE41-F09B7826748A}" type="presParOf" srcId="{C832F059-32AD-40D0-BC0A-BB4FDD597595}" destId="{867FF29E-667F-45D8-A84F-B9AB98C3CCD5}" srcOrd="9" destOrd="0" presId="urn:microsoft.com/office/officeart/2008/layout/AscendingPictureAccentProcess"/>
    <dgm:cxn modelId="{305E942A-3965-4414-87DF-5B24FA042C30}" type="presParOf" srcId="{C832F059-32AD-40D0-BC0A-BB4FDD597595}" destId="{0849E5D0-2C97-40C8-985B-191B0324240B}" srcOrd="10" destOrd="0" presId="urn:microsoft.com/office/officeart/2008/layout/AscendingPictureAccentProcess"/>
    <dgm:cxn modelId="{D2E8C83A-DC50-4A8F-BAB8-63E8BDBB832C}" type="presParOf" srcId="{C832F059-32AD-40D0-BC0A-BB4FDD597595}" destId="{63012AC8-B636-48A9-9F74-46610A6B62F0}" srcOrd="11" destOrd="0" presId="urn:microsoft.com/office/officeart/2008/layout/AscendingPictureAccentProcess"/>
    <dgm:cxn modelId="{A4AC6BB5-1798-4D56-A412-15AD2796E43E}" type="presParOf" srcId="{C832F059-32AD-40D0-BC0A-BB4FDD597595}" destId="{A1D7FB1F-AFB6-45B5-894F-75FB0EAE75BD}" srcOrd="12" destOrd="0" presId="urn:microsoft.com/office/officeart/2008/layout/AscendingPictureAccentProcess"/>
    <dgm:cxn modelId="{B415D48B-9769-4D01-B853-EFC4BE159EF9}" type="presParOf" srcId="{C832F059-32AD-40D0-BC0A-BB4FDD597595}" destId="{A8A45DAA-2619-4A03-8E25-2CFE6970E58C}" srcOrd="13" destOrd="0" presId="urn:microsoft.com/office/officeart/2008/layout/AscendingPictureAccentProcess"/>
    <dgm:cxn modelId="{8C611F21-66C7-4B76-89C8-4047FABF8FE8}" type="presParOf" srcId="{A8A45DAA-2619-4A03-8E25-2CFE6970E58C}" destId="{579C117E-6B55-4611-A5AE-482FC335907F}" srcOrd="0" destOrd="0" presId="urn:microsoft.com/office/officeart/2008/layout/AscendingPictureAccentProcess"/>
    <dgm:cxn modelId="{B74C9F53-C731-44BB-B111-2B3006F3B3EB}" type="presParOf" srcId="{C832F059-32AD-40D0-BC0A-BB4FDD597595}" destId="{57588770-0AED-49C5-9BB3-C532BBC72AE1}" srcOrd="14" destOrd="0" presId="urn:microsoft.com/office/officeart/2008/layout/AscendingPictureAccentProcess"/>
    <dgm:cxn modelId="{620D0737-6A1E-4781-8B28-6B6B1AF99938}" type="presParOf" srcId="{C832F059-32AD-40D0-BC0A-BB4FDD597595}" destId="{876BC90E-8911-40FE-9FCB-B9BF84357932}" srcOrd="15" destOrd="0" presId="urn:microsoft.com/office/officeart/2008/layout/AscendingPictureAccentProcess"/>
    <dgm:cxn modelId="{93079C63-4EDE-41FF-9CB5-C36CD871FC89}" type="presParOf" srcId="{876BC90E-8911-40FE-9FCB-B9BF84357932}" destId="{8E1E5F0E-0E8D-4970-8ACD-9480BF40E6B5}" srcOrd="0" destOrd="0" presId="urn:microsoft.com/office/officeart/2008/layout/AscendingPictureAccentProcess"/>
    <dgm:cxn modelId="{03B88031-1DDB-4AFB-B486-833E877625FE}" type="presParOf" srcId="{C832F059-32AD-40D0-BC0A-BB4FDD597595}" destId="{FD1CF28C-9826-4071-A9C3-5C4A01119ABC}" srcOrd="16" destOrd="0" presId="urn:microsoft.com/office/officeart/2008/layout/AscendingPictureAccentProcess"/>
    <dgm:cxn modelId="{C31A8749-C07F-458B-9C7B-8F22448C7647}" type="presParOf" srcId="{C832F059-32AD-40D0-BC0A-BB4FDD597595}" destId="{2786BD9D-29A2-404B-A696-43450BCDAFEB}" srcOrd="17" destOrd="0" presId="urn:microsoft.com/office/officeart/2008/layout/AscendingPictureAccentProcess"/>
    <dgm:cxn modelId="{D262BC26-D732-45C9-B50C-40C296B4A601}" type="presParOf" srcId="{2786BD9D-29A2-404B-A696-43450BCDAFEB}" destId="{91B9C0D7-E02F-4F91-8983-B38B8F8B57A4}" srcOrd="0" destOrd="0" presId="urn:microsoft.com/office/officeart/2008/layout/AscendingPictureAccentProcess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6D4351-5477-462D-A19E-14FCF3400783}" type="doc">
      <dgm:prSet loTypeId="urn:microsoft.com/office/officeart/2005/8/layout/equation2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0322EE2-99D9-4F23-ACC2-76816424CDEA}">
      <dgm:prSet phldrT="[Text]"/>
      <dgm:spPr/>
      <dgm:t>
        <a:bodyPr/>
        <a:lstStyle/>
        <a:p>
          <a:r>
            <a:rPr lang="fa-IR" dirty="0" smtClean="0"/>
            <a:t>تفکر در سوره</a:t>
          </a:r>
          <a:endParaRPr lang="en-US" dirty="0"/>
        </a:p>
      </dgm:t>
    </dgm:pt>
    <dgm:pt modelId="{F8E1B533-FA3C-4965-BE9C-41CC4DC131F7}" type="parTrans" cxnId="{6844B409-AB20-48FA-A3C6-DC2ECA753277}">
      <dgm:prSet/>
      <dgm:spPr/>
      <dgm:t>
        <a:bodyPr/>
        <a:lstStyle/>
        <a:p>
          <a:endParaRPr lang="en-US"/>
        </a:p>
      </dgm:t>
    </dgm:pt>
    <dgm:pt modelId="{69C2E6A4-5A03-4AB1-B62D-792B4AF8AA7A}" type="sibTrans" cxnId="{6844B409-AB20-48FA-A3C6-DC2ECA75327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1B3B309-383F-4EA1-9CE3-4DF9A5E9AA89}">
      <dgm:prSet phldrT="[Text]"/>
      <dgm:spPr/>
      <dgm:t>
        <a:bodyPr/>
        <a:lstStyle/>
        <a:p>
          <a:r>
            <a:rPr lang="fa-IR" dirty="0" smtClean="0"/>
            <a:t>تعقل در سوره</a:t>
          </a:r>
          <a:endParaRPr lang="en-US" dirty="0"/>
        </a:p>
      </dgm:t>
    </dgm:pt>
    <dgm:pt modelId="{595B474B-851A-4E40-86D4-4CF14D273567}" type="parTrans" cxnId="{CE3B9D01-5F3A-4443-AED4-688EDFF5E65A}">
      <dgm:prSet/>
      <dgm:spPr/>
      <dgm:t>
        <a:bodyPr/>
        <a:lstStyle/>
        <a:p>
          <a:endParaRPr lang="en-US"/>
        </a:p>
      </dgm:t>
    </dgm:pt>
    <dgm:pt modelId="{95C39727-0EDB-40D1-9D65-19A6ECC5249A}" type="sibTrans" cxnId="{CE3B9D01-5F3A-4443-AED4-688EDFF5E65A}">
      <dgm:prSet/>
      <dgm:spPr>
        <a:solidFill>
          <a:srgbClr val="5197D7"/>
        </a:solidFill>
      </dgm:spPr>
      <dgm:t>
        <a:bodyPr/>
        <a:lstStyle/>
        <a:p>
          <a:r>
            <a:rPr lang="fa-IR" dirty="0" smtClean="0"/>
            <a:t>منجر به</a:t>
          </a:r>
          <a:endParaRPr lang="en-US" dirty="0"/>
        </a:p>
      </dgm:t>
    </dgm:pt>
    <dgm:pt modelId="{6161E4F8-AFE6-4C19-A4BF-6D819B7A6986}">
      <dgm:prSet phldrT="[Text]" custT="1"/>
      <dgm:spPr/>
      <dgm:t>
        <a:bodyPr/>
        <a:lstStyle/>
        <a:p>
          <a:r>
            <a:rPr lang="fa-IR" sz="3200" dirty="0" smtClean="0"/>
            <a:t>شناخت انسان</a:t>
          </a:r>
          <a:endParaRPr lang="en-US" sz="3200" dirty="0"/>
        </a:p>
      </dgm:t>
    </dgm:pt>
    <dgm:pt modelId="{2972A1D2-ABF1-452E-88F4-A4115AB6A82C}" type="parTrans" cxnId="{F2A8B3FA-92B6-4705-A2F7-AEEEB9FE8C30}">
      <dgm:prSet/>
      <dgm:spPr/>
      <dgm:t>
        <a:bodyPr/>
        <a:lstStyle/>
        <a:p>
          <a:endParaRPr lang="en-US"/>
        </a:p>
      </dgm:t>
    </dgm:pt>
    <dgm:pt modelId="{1A4A340D-E9BD-4C4D-AC52-7863EA0BF87D}" type="sibTrans" cxnId="{F2A8B3FA-92B6-4705-A2F7-AEEEB9FE8C30}">
      <dgm:prSet/>
      <dgm:spPr>
        <a:noFill/>
      </dgm:spPr>
      <dgm:t>
        <a:bodyPr/>
        <a:lstStyle/>
        <a:p>
          <a:endParaRPr lang="en-US"/>
        </a:p>
      </dgm:t>
    </dgm:pt>
    <dgm:pt modelId="{F64196D8-4AC6-4439-A335-536902F98A88}" type="pres">
      <dgm:prSet presAssocID="{E66D4351-5477-462D-A19E-14FCF3400783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78DA40-F752-4AFE-880B-7D549770C94B}" type="pres">
      <dgm:prSet presAssocID="{E66D4351-5477-462D-A19E-14FCF3400783}" presName="vNodes" presStyleCnt="0"/>
      <dgm:spPr/>
    </dgm:pt>
    <dgm:pt modelId="{E3763D87-08E8-460B-9961-71A15680B954}" type="pres">
      <dgm:prSet presAssocID="{80322EE2-99D9-4F23-ACC2-76816424CDEA}" presName="node" presStyleLbl="node1" presStyleIdx="0" presStyleCnt="3" custLinFactNeighborX="-2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9F9B6-7E12-4695-B615-48EC974D730B}" type="pres">
      <dgm:prSet presAssocID="{69C2E6A4-5A03-4AB1-B62D-792B4AF8AA7A}" presName="spacerT" presStyleCnt="0"/>
      <dgm:spPr/>
    </dgm:pt>
    <dgm:pt modelId="{B732DF8A-64A8-4417-8BF0-67A2CCE4F69F}" type="pres">
      <dgm:prSet presAssocID="{69C2E6A4-5A03-4AB1-B62D-792B4AF8AA7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901622D-9C11-40FD-8F7C-CCA19BB13DF2}" type="pres">
      <dgm:prSet presAssocID="{69C2E6A4-5A03-4AB1-B62D-792B4AF8AA7A}" presName="spacerB" presStyleCnt="0"/>
      <dgm:spPr/>
    </dgm:pt>
    <dgm:pt modelId="{CE7AC6BF-C0F1-4731-8A99-FE53ABE40894}" type="pres">
      <dgm:prSet presAssocID="{21B3B309-383F-4EA1-9CE3-4DF9A5E9AA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A5F73-5C49-45DA-972B-A6565C0B3AA6}" type="pres">
      <dgm:prSet presAssocID="{E66D4351-5477-462D-A19E-14FCF3400783}" presName="sibTransLast" presStyleLbl="sibTrans2D1" presStyleIdx="1" presStyleCnt="2" custScaleX="137239" custScaleY="157627" custLinFactNeighborX="-7412" custLinFactNeighborY="-3738"/>
      <dgm:spPr/>
      <dgm:t>
        <a:bodyPr/>
        <a:lstStyle/>
        <a:p>
          <a:endParaRPr lang="en-US"/>
        </a:p>
      </dgm:t>
    </dgm:pt>
    <dgm:pt modelId="{27042FD6-5DD8-48FD-BEAF-3108D765F0B3}" type="pres">
      <dgm:prSet presAssocID="{E66D4351-5477-462D-A19E-14FCF340078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1A78525-507D-44E3-8500-EB4E9755629C}" type="pres">
      <dgm:prSet presAssocID="{E66D4351-5477-462D-A19E-14FCF3400783}" presName="lastNode" presStyleLbl="node1" presStyleIdx="2" presStyleCnt="3" custScaleX="58242" custScaleY="57674" custLinFactNeighborX="-55930" custLinFactNeighborY="-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1F50AE-9695-4952-ABA5-8E32E26CB167}" type="presOf" srcId="{6161E4F8-AFE6-4C19-A4BF-6D819B7A6986}" destId="{21A78525-507D-44E3-8500-EB4E9755629C}" srcOrd="0" destOrd="0" presId="urn:microsoft.com/office/officeart/2005/8/layout/equation2"/>
    <dgm:cxn modelId="{AB299290-3C9C-4B55-81F4-A7A278D9859D}" type="presOf" srcId="{95C39727-0EDB-40D1-9D65-19A6ECC5249A}" destId="{27042FD6-5DD8-48FD-BEAF-3108D765F0B3}" srcOrd="1" destOrd="0" presId="urn:microsoft.com/office/officeart/2005/8/layout/equation2"/>
    <dgm:cxn modelId="{E9C16C52-4467-46FF-B5E8-FFC3E5C59D85}" type="presOf" srcId="{80322EE2-99D9-4F23-ACC2-76816424CDEA}" destId="{E3763D87-08E8-460B-9961-71A15680B954}" srcOrd="0" destOrd="0" presId="urn:microsoft.com/office/officeart/2005/8/layout/equation2"/>
    <dgm:cxn modelId="{14BE0032-EB29-4C41-BD67-45BA30A9F345}" type="presOf" srcId="{21B3B309-383F-4EA1-9CE3-4DF9A5E9AA89}" destId="{CE7AC6BF-C0F1-4731-8A99-FE53ABE40894}" srcOrd="0" destOrd="0" presId="urn:microsoft.com/office/officeart/2005/8/layout/equation2"/>
    <dgm:cxn modelId="{51CCEC60-5DFE-4877-BE96-EB58C8F6B318}" type="presOf" srcId="{E66D4351-5477-462D-A19E-14FCF3400783}" destId="{F64196D8-4AC6-4439-A335-536902F98A88}" srcOrd="0" destOrd="0" presId="urn:microsoft.com/office/officeart/2005/8/layout/equation2"/>
    <dgm:cxn modelId="{F2A8B3FA-92B6-4705-A2F7-AEEEB9FE8C30}" srcId="{E66D4351-5477-462D-A19E-14FCF3400783}" destId="{6161E4F8-AFE6-4C19-A4BF-6D819B7A6986}" srcOrd="2" destOrd="0" parTransId="{2972A1D2-ABF1-452E-88F4-A4115AB6A82C}" sibTransId="{1A4A340D-E9BD-4C4D-AC52-7863EA0BF87D}"/>
    <dgm:cxn modelId="{D67B60BB-EFF2-4664-B5F6-9281F5221232}" type="presOf" srcId="{69C2E6A4-5A03-4AB1-B62D-792B4AF8AA7A}" destId="{B732DF8A-64A8-4417-8BF0-67A2CCE4F69F}" srcOrd="0" destOrd="0" presId="urn:microsoft.com/office/officeart/2005/8/layout/equation2"/>
    <dgm:cxn modelId="{02DE74C6-DF1C-41A7-8B05-F1B5A7121FD6}" type="presOf" srcId="{95C39727-0EDB-40D1-9D65-19A6ECC5249A}" destId="{1CFA5F73-5C49-45DA-972B-A6565C0B3AA6}" srcOrd="0" destOrd="0" presId="urn:microsoft.com/office/officeart/2005/8/layout/equation2"/>
    <dgm:cxn modelId="{6844B409-AB20-48FA-A3C6-DC2ECA753277}" srcId="{E66D4351-5477-462D-A19E-14FCF3400783}" destId="{80322EE2-99D9-4F23-ACC2-76816424CDEA}" srcOrd="0" destOrd="0" parTransId="{F8E1B533-FA3C-4965-BE9C-41CC4DC131F7}" sibTransId="{69C2E6A4-5A03-4AB1-B62D-792B4AF8AA7A}"/>
    <dgm:cxn modelId="{CE3B9D01-5F3A-4443-AED4-688EDFF5E65A}" srcId="{E66D4351-5477-462D-A19E-14FCF3400783}" destId="{21B3B309-383F-4EA1-9CE3-4DF9A5E9AA89}" srcOrd="1" destOrd="0" parTransId="{595B474B-851A-4E40-86D4-4CF14D273567}" sibTransId="{95C39727-0EDB-40D1-9D65-19A6ECC5249A}"/>
    <dgm:cxn modelId="{0403544D-6536-41EC-845A-5B4EC27F7627}" type="presParOf" srcId="{F64196D8-4AC6-4439-A335-536902F98A88}" destId="{9E78DA40-F752-4AFE-880B-7D549770C94B}" srcOrd="0" destOrd="0" presId="urn:microsoft.com/office/officeart/2005/8/layout/equation2"/>
    <dgm:cxn modelId="{5D2F81E2-CF44-432E-ADD4-B38786EB5E55}" type="presParOf" srcId="{9E78DA40-F752-4AFE-880B-7D549770C94B}" destId="{E3763D87-08E8-460B-9961-71A15680B954}" srcOrd="0" destOrd="0" presId="urn:microsoft.com/office/officeart/2005/8/layout/equation2"/>
    <dgm:cxn modelId="{C0C4FF67-8E24-4B6A-B8F1-24324EC08912}" type="presParOf" srcId="{9E78DA40-F752-4AFE-880B-7D549770C94B}" destId="{D969F9B6-7E12-4695-B615-48EC974D730B}" srcOrd="1" destOrd="0" presId="urn:microsoft.com/office/officeart/2005/8/layout/equation2"/>
    <dgm:cxn modelId="{04D75F59-D793-4A38-BF7B-E815B4724A15}" type="presParOf" srcId="{9E78DA40-F752-4AFE-880B-7D549770C94B}" destId="{B732DF8A-64A8-4417-8BF0-67A2CCE4F69F}" srcOrd="2" destOrd="0" presId="urn:microsoft.com/office/officeart/2005/8/layout/equation2"/>
    <dgm:cxn modelId="{7F15970C-97F0-4BA6-88B5-E28EBB5CD1F4}" type="presParOf" srcId="{9E78DA40-F752-4AFE-880B-7D549770C94B}" destId="{A901622D-9C11-40FD-8F7C-CCA19BB13DF2}" srcOrd="3" destOrd="0" presId="urn:microsoft.com/office/officeart/2005/8/layout/equation2"/>
    <dgm:cxn modelId="{FD6331EA-7D39-49E1-9DD6-9FF255BEA1CE}" type="presParOf" srcId="{9E78DA40-F752-4AFE-880B-7D549770C94B}" destId="{CE7AC6BF-C0F1-4731-8A99-FE53ABE40894}" srcOrd="4" destOrd="0" presId="urn:microsoft.com/office/officeart/2005/8/layout/equation2"/>
    <dgm:cxn modelId="{2FFE85E0-33C2-4F10-8FB4-0E74CF25AA5F}" type="presParOf" srcId="{F64196D8-4AC6-4439-A335-536902F98A88}" destId="{1CFA5F73-5C49-45DA-972B-A6565C0B3AA6}" srcOrd="1" destOrd="0" presId="urn:microsoft.com/office/officeart/2005/8/layout/equation2"/>
    <dgm:cxn modelId="{F406F0FF-822B-4175-9FC2-387A76180BC0}" type="presParOf" srcId="{1CFA5F73-5C49-45DA-972B-A6565C0B3AA6}" destId="{27042FD6-5DD8-48FD-BEAF-3108D765F0B3}" srcOrd="0" destOrd="0" presId="urn:microsoft.com/office/officeart/2005/8/layout/equation2"/>
    <dgm:cxn modelId="{433722CB-CC99-440E-98DA-3B59192044C3}" type="presParOf" srcId="{F64196D8-4AC6-4439-A335-536902F98A88}" destId="{21A78525-507D-44E3-8500-EB4E9755629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31C8C-F0CC-4FA1-A98A-5F8266B721FF}">
      <dsp:nvSpPr>
        <dsp:cNvPr id="0" name=""/>
        <dsp:cNvSpPr/>
      </dsp:nvSpPr>
      <dsp:spPr>
        <a:xfrm>
          <a:off x="1127978" y="2418396"/>
          <a:ext cx="96872" cy="862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77C150-AB6F-497B-8A26-AD66A1149EB5}">
      <dsp:nvSpPr>
        <dsp:cNvPr id="0" name=""/>
        <dsp:cNvSpPr/>
      </dsp:nvSpPr>
      <dsp:spPr>
        <a:xfrm>
          <a:off x="971152" y="2493890"/>
          <a:ext cx="96872" cy="86268"/>
        </a:xfrm>
        <a:prstGeom prst="ellipse">
          <a:avLst/>
        </a:prstGeom>
        <a:gradFill rotWithShape="0">
          <a:gsLst>
            <a:gs pos="0">
              <a:schemeClr val="accent5">
                <a:hueOff val="-668486"/>
                <a:satOff val="-930"/>
                <a:lumOff val="-3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68486"/>
                <a:satOff val="-930"/>
                <a:lumOff val="-3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68486"/>
                <a:satOff val="-930"/>
                <a:lumOff val="-3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19B81F-CDAA-4C64-9B6F-D022BD0F2BCC}">
      <dsp:nvSpPr>
        <dsp:cNvPr id="0" name=""/>
        <dsp:cNvSpPr/>
      </dsp:nvSpPr>
      <dsp:spPr>
        <a:xfrm>
          <a:off x="806839" y="2553522"/>
          <a:ext cx="96872" cy="86268"/>
        </a:xfrm>
        <a:prstGeom prst="ellipse">
          <a:avLst/>
        </a:prstGeom>
        <a:gradFill rotWithShape="0">
          <a:gsLst>
            <a:gs pos="0">
              <a:schemeClr val="accent5">
                <a:hueOff val="-1336972"/>
                <a:satOff val="-1860"/>
                <a:lumOff val="-7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36972"/>
                <a:satOff val="-1860"/>
                <a:lumOff val="-7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36972"/>
                <a:satOff val="-1860"/>
                <a:lumOff val="-7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E0DE55-1707-4141-BF7D-5EEF32E3566C}">
      <dsp:nvSpPr>
        <dsp:cNvPr id="0" name=""/>
        <dsp:cNvSpPr/>
      </dsp:nvSpPr>
      <dsp:spPr>
        <a:xfrm>
          <a:off x="1880907" y="1544482"/>
          <a:ext cx="96872" cy="86268"/>
        </a:xfrm>
        <a:prstGeom prst="ellipse">
          <a:avLst/>
        </a:prstGeom>
        <a:gradFill rotWithShape="0">
          <a:gsLst>
            <a:gs pos="0">
              <a:schemeClr val="accent5">
                <a:hueOff val="-2005458"/>
                <a:satOff val="-2789"/>
                <a:lumOff val="-10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005458"/>
                <a:satOff val="-2789"/>
                <a:lumOff val="-10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005458"/>
                <a:satOff val="-2789"/>
                <a:lumOff val="-10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C60E7A-9FD2-485B-8ADD-AC2B9BF280E9}">
      <dsp:nvSpPr>
        <dsp:cNvPr id="0" name=""/>
        <dsp:cNvSpPr/>
      </dsp:nvSpPr>
      <dsp:spPr>
        <a:xfrm>
          <a:off x="1817677" y="1698115"/>
          <a:ext cx="96872" cy="86268"/>
        </a:xfrm>
        <a:prstGeom prst="ellipse">
          <a:avLst/>
        </a:prstGeom>
        <a:gradFill rotWithShape="0">
          <a:gsLst>
            <a:gs pos="0">
              <a:schemeClr val="accent5">
                <a:hueOff val="-2673943"/>
                <a:satOff val="-3719"/>
                <a:lumOff val="-14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73943"/>
                <a:satOff val="-3719"/>
                <a:lumOff val="-14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73943"/>
                <a:satOff val="-3719"/>
                <a:lumOff val="-14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CBD294-E699-411E-B532-CC90A68738E5}">
      <dsp:nvSpPr>
        <dsp:cNvPr id="0" name=""/>
        <dsp:cNvSpPr/>
      </dsp:nvSpPr>
      <dsp:spPr>
        <a:xfrm>
          <a:off x="1772751" y="387979"/>
          <a:ext cx="96872" cy="86268"/>
        </a:xfrm>
        <a:prstGeom prst="ellipse">
          <a:avLst/>
        </a:prstGeom>
        <a:gradFill rotWithShape="0">
          <a:gsLst>
            <a:gs pos="0">
              <a:schemeClr val="accent5">
                <a:hueOff val="-3342429"/>
                <a:satOff val="-4649"/>
                <a:lumOff val="-17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42429"/>
                <a:satOff val="-4649"/>
                <a:lumOff val="-17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42429"/>
                <a:satOff val="-4649"/>
                <a:lumOff val="-17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743E8D-DC9C-4C90-BE87-55BD09BA491F}">
      <dsp:nvSpPr>
        <dsp:cNvPr id="0" name=""/>
        <dsp:cNvSpPr/>
      </dsp:nvSpPr>
      <dsp:spPr>
        <a:xfrm>
          <a:off x="1888394" y="314541"/>
          <a:ext cx="96872" cy="86268"/>
        </a:xfrm>
        <a:prstGeom prst="ellipse">
          <a:avLst/>
        </a:prstGeom>
        <a:gradFill rotWithShape="0">
          <a:gsLst>
            <a:gs pos="0">
              <a:schemeClr val="accent5">
                <a:hueOff val="-4010915"/>
                <a:satOff val="-5579"/>
                <a:lumOff val="-21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10915"/>
                <a:satOff val="-5579"/>
                <a:lumOff val="-21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10915"/>
                <a:satOff val="-5579"/>
                <a:lumOff val="-21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B824B6-D874-40E0-B7FE-8FA5956E6F5F}">
      <dsp:nvSpPr>
        <dsp:cNvPr id="0" name=""/>
        <dsp:cNvSpPr/>
      </dsp:nvSpPr>
      <dsp:spPr>
        <a:xfrm>
          <a:off x="2004038" y="241103"/>
          <a:ext cx="96872" cy="86268"/>
        </a:xfrm>
        <a:prstGeom prst="ellipse">
          <a:avLst/>
        </a:prstGeom>
        <a:gradFill rotWithShape="0">
          <a:gsLst>
            <a:gs pos="0">
              <a:schemeClr val="accent5">
                <a:hueOff val="-4679401"/>
                <a:satOff val="-6509"/>
                <a:lumOff val="-24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679401"/>
                <a:satOff val="-6509"/>
                <a:lumOff val="-24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679401"/>
                <a:satOff val="-6509"/>
                <a:lumOff val="-24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60A135-35B8-4380-BA7A-8CACED34D366}">
      <dsp:nvSpPr>
        <dsp:cNvPr id="0" name=""/>
        <dsp:cNvSpPr/>
      </dsp:nvSpPr>
      <dsp:spPr>
        <a:xfrm>
          <a:off x="2119681" y="314541"/>
          <a:ext cx="96872" cy="86268"/>
        </a:xfrm>
        <a:prstGeom prst="ellipse">
          <a:avLst/>
        </a:prstGeom>
        <a:gradFill rotWithShape="0">
          <a:gsLst>
            <a:gs pos="0">
              <a:schemeClr val="accent5">
                <a:hueOff val="-5347887"/>
                <a:satOff val="-7439"/>
                <a:lumOff val="-28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347887"/>
                <a:satOff val="-7439"/>
                <a:lumOff val="-28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347887"/>
                <a:satOff val="-7439"/>
                <a:lumOff val="-28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7FF29E-667F-45D8-A84F-B9AB98C3CCD5}">
      <dsp:nvSpPr>
        <dsp:cNvPr id="0" name=""/>
        <dsp:cNvSpPr/>
      </dsp:nvSpPr>
      <dsp:spPr>
        <a:xfrm>
          <a:off x="2235324" y="387979"/>
          <a:ext cx="96872" cy="86268"/>
        </a:xfrm>
        <a:prstGeom prst="ellipse">
          <a:avLst/>
        </a:prstGeom>
        <a:gradFill rotWithShape="0">
          <a:gsLst>
            <a:gs pos="0">
              <a:schemeClr val="accent5">
                <a:hueOff val="-6016373"/>
                <a:satOff val="-8368"/>
                <a:lumOff val="-32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16373"/>
                <a:satOff val="-8368"/>
                <a:lumOff val="-32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16373"/>
                <a:satOff val="-8368"/>
                <a:lumOff val="-32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49E5D0-2C97-40C8-985B-191B0324240B}">
      <dsp:nvSpPr>
        <dsp:cNvPr id="0" name=""/>
        <dsp:cNvSpPr/>
      </dsp:nvSpPr>
      <dsp:spPr>
        <a:xfrm>
          <a:off x="2004038" y="395910"/>
          <a:ext cx="96872" cy="86268"/>
        </a:xfrm>
        <a:prstGeom prst="ellipse">
          <a:avLst/>
        </a:prstGeom>
        <a:gradFill rotWithShape="0">
          <a:gsLst>
            <a:gs pos="0">
              <a:schemeClr val="accent5">
                <a:hueOff val="-6684859"/>
                <a:satOff val="-9298"/>
                <a:lumOff val="-35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684859"/>
                <a:satOff val="-9298"/>
                <a:lumOff val="-35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684859"/>
                <a:satOff val="-9298"/>
                <a:lumOff val="-35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012AC8-B636-48A9-9F74-46610A6B62F0}">
      <dsp:nvSpPr>
        <dsp:cNvPr id="0" name=""/>
        <dsp:cNvSpPr/>
      </dsp:nvSpPr>
      <dsp:spPr>
        <a:xfrm>
          <a:off x="2004038" y="551011"/>
          <a:ext cx="96872" cy="86268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D7FB1F-AFB6-45B5-894F-75FB0EAE75BD}">
      <dsp:nvSpPr>
        <dsp:cNvPr id="0" name=""/>
        <dsp:cNvSpPr/>
      </dsp:nvSpPr>
      <dsp:spPr>
        <a:xfrm>
          <a:off x="270218" y="2713575"/>
          <a:ext cx="2089537" cy="49893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84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پناه بردن به رب ناس</a:t>
          </a:r>
          <a:endParaRPr lang="en-US" sz="1600" kern="1200" dirty="0"/>
        </a:p>
      </dsp:txBody>
      <dsp:txXfrm>
        <a:off x="294574" y="2737931"/>
        <a:ext cx="2040825" cy="450219"/>
      </dsp:txXfrm>
    </dsp:sp>
    <dsp:sp modelId="{579C117E-6B55-4611-A5AE-482FC335907F}">
      <dsp:nvSpPr>
        <dsp:cNvPr id="0" name=""/>
        <dsp:cNvSpPr/>
      </dsp:nvSpPr>
      <dsp:spPr>
        <a:xfrm>
          <a:off x="172219" y="2471031"/>
          <a:ext cx="308684" cy="410462"/>
        </a:xfrm>
        <a:prstGeom prst="ellipse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88770-0AED-49C5-9BB3-C532BBC72AE1}">
      <dsp:nvSpPr>
        <dsp:cNvPr id="0" name=""/>
        <dsp:cNvSpPr/>
      </dsp:nvSpPr>
      <dsp:spPr>
        <a:xfrm>
          <a:off x="1203321" y="1934853"/>
          <a:ext cx="2089537" cy="498931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84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پناه بردن به ملک ناس</a:t>
          </a:r>
          <a:endParaRPr lang="en-US" sz="1600" kern="1200" dirty="0"/>
        </a:p>
      </dsp:txBody>
      <dsp:txXfrm>
        <a:off x="1227677" y="1959209"/>
        <a:ext cx="2040825" cy="450219"/>
      </dsp:txXfrm>
    </dsp:sp>
    <dsp:sp modelId="{8E1E5F0E-0E8D-4970-8ACD-9480BF40E6B5}">
      <dsp:nvSpPr>
        <dsp:cNvPr id="0" name=""/>
        <dsp:cNvSpPr/>
      </dsp:nvSpPr>
      <dsp:spPr>
        <a:xfrm>
          <a:off x="996551" y="1620141"/>
          <a:ext cx="968724" cy="862620"/>
        </a:xfrm>
        <a:prstGeom prst="ellipse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CF28C-9826-4071-A9C3-5C4A01119ABC}">
      <dsp:nvSpPr>
        <dsp:cNvPr id="0" name=""/>
        <dsp:cNvSpPr/>
      </dsp:nvSpPr>
      <dsp:spPr>
        <a:xfrm>
          <a:off x="1719214" y="852543"/>
          <a:ext cx="2089537" cy="498931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84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پناه بردن به اله ناس</a:t>
          </a:r>
          <a:endParaRPr lang="en-US" sz="1600" kern="1200" dirty="0"/>
        </a:p>
      </dsp:txBody>
      <dsp:txXfrm>
        <a:off x="1743570" y="876899"/>
        <a:ext cx="2040825" cy="450219"/>
      </dsp:txXfrm>
    </dsp:sp>
    <dsp:sp modelId="{91B9C0D7-E02F-4F91-8983-B38B8F8B57A4}">
      <dsp:nvSpPr>
        <dsp:cNvPr id="0" name=""/>
        <dsp:cNvSpPr/>
      </dsp:nvSpPr>
      <dsp:spPr>
        <a:xfrm flipH="1" flipV="1">
          <a:off x="315342" y="1466850"/>
          <a:ext cx="52638" cy="81942"/>
        </a:xfrm>
        <a:prstGeom prst="ellipse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63D87-08E8-460B-9961-71A15680B954}">
      <dsp:nvSpPr>
        <dsp:cNvPr id="0" name=""/>
        <dsp:cNvSpPr/>
      </dsp:nvSpPr>
      <dsp:spPr>
        <a:xfrm>
          <a:off x="2824262" y="1426"/>
          <a:ext cx="1398895" cy="13988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تفکر در سوره</a:t>
          </a:r>
          <a:endParaRPr lang="en-US" sz="2700" kern="1200" dirty="0"/>
        </a:p>
      </dsp:txBody>
      <dsp:txXfrm>
        <a:off x="3029125" y="206289"/>
        <a:ext cx="989169" cy="989169"/>
      </dsp:txXfrm>
    </dsp:sp>
    <dsp:sp modelId="{B732DF8A-64A8-4417-8BF0-67A2CCE4F69F}">
      <dsp:nvSpPr>
        <dsp:cNvPr id="0" name=""/>
        <dsp:cNvSpPr/>
      </dsp:nvSpPr>
      <dsp:spPr>
        <a:xfrm>
          <a:off x="3150401" y="1513911"/>
          <a:ext cx="811359" cy="811359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257947" y="1824175"/>
        <a:ext cx="596267" cy="190831"/>
      </dsp:txXfrm>
    </dsp:sp>
    <dsp:sp modelId="{CE7AC6BF-C0F1-4731-8A99-FE53ABE40894}">
      <dsp:nvSpPr>
        <dsp:cNvPr id="0" name=""/>
        <dsp:cNvSpPr/>
      </dsp:nvSpPr>
      <dsp:spPr>
        <a:xfrm>
          <a:off x="2856633" y="2438861"/>
          <a:ext cx="1398895" cy="1398895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تعقل در سوره</a:t>
          </a:r>
          <a:endParaRPr lang="en-US" sz="2700" kern="1200" dirty="0"/>
        </a:p>
      </dsp:txBody>
      <dsp:txXfrm>
        <a:off x="3061496" y="2643724"/>
        <a:ext cx="989169" cy="989169"/>
      </dsp:txXfrm>
    </dsp:sp>
    <dsp:sp modelId="{1CFA5F73-5C49-45DA-972B-A6565C0B3AA6}">
      <dsp:nvSpPr>
        <dsp:cNvPr id="0" name=""/>
        <dsp:cNvSpPr/>
      </dsp:nvSpPr>
      <dsp:spPr>
        <a:xfrm rot="10824948">
          <a:off x="1769460" y="1480514"/>
          <a:ext cx="835802" cy="820273"/>
        </a:xfrm>
        <a:prstGeom prst="rightArrow">
          <a:avLst>
            <a:gd name="adj1" fmla="val 60000"/>
            <a:gd name="adj2" fmla="val 50000"/>
          </a:avLst>
        </a:prstGeom>
        <a:solidFill>
          <a:srgbClr val="5197D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منجر به</a:t>
          </a:r>
          <a:endParaRPr lang="en-US" sz="1800" kern="1200" dirty="0"/>
        </a:p>
      </dsp:txBody>
      <dsp:txXfrm rot="10800000">
        <a:off x="2015539" y="1645462"/>
        <a:ext cx="589720" cy="492163"/>
      </dsp:txXfrm>
    </dsp:sp>
    <dsp:sp modelId="{21A78525-507D-44E3-8500-EB4E9755629C}">
      <dsp:nvSpPr>
        <dsp:cNvPr id="0" name=""/>
        <dsp:cNvSpPr/>
      </dsp:nvSpPr>
      <dsp:spPr>
        <a:xfrm>
          <a:off x="45745" y="1093347"/>
          <a:ext cx="1629489" cy="1613597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شناخت انسان</a:t>
          </a:r>
          <a:endParaRPr lang="en-US" sz="3200" kern="1200" dirty="0"/>
        </a:p>
      </dsp:txBody>
      <dsp:txXfrm>
        <a:off x="284378" y="1329653"/>
        <a:ext cx="1152223" cy="1140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DFFC-DF46-4BDF-B7EA-0EB3B1800C89}" type="datetimeFigureOut">
              <a:rPr lang="fa-IR" smtClean="0"/>
              <a:t>10/08/1446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CE9-0C14-4DE4-B24B-1B340387FE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367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DFFC-DF46-4BDF-B7EA-0EB3B1800C89}" type="datetimeFigureOut">
              <a:rPr lang="fa-IR" smtClean="0"/>
              <a:t>10/08/1446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CE9-0C14-4DE4-B24B-1B340387FE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48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DFFC-DF46-4BDF-B7EA-0EB3B1800C89}" type="datetimeFigureOut">
              <a:rPr lang="fa-IR" smtClean="0"/>
              <a:t>10/08/1446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CE9-0C14-4DE4-B24B-1B340387FE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882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DFFC-DF46-4BDF-B7EA-0EB3B1800C89}" type="datetimeFigureOut">
              <a:rPr lang="fa-IR" smtClean="0"/>
              <a:t>10/08/1446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CE9-0C14-4DE4-B24B-1B340387FE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421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DFFC-DF46-4BDF-B7EA-0EB3B1800C89}" type="datetimeFigureOut">
              <a:rPr lang="fa-IR" smtClean="0"/>
              <a:t>10/08/1446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CE9-0C14-4DE4-B24B-1B340387FE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400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DFFC-DF46-4BDF-B7EA-0EB3B1800C89}" type="datetimeFigureOut">
              <a:rPr lang="fa-IR" smtClean="0"/>
              <a:t>10/08/1446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CE9-0C14-4DE4-B24B-1B340387FE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806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DFFC-DF46-4BDF-B7EA-0EB3B1800C89}" type="datetimeFigureOut">
              <a:rPr lang="fa-IR" smtClean="0"/>
              <a:t>10/08/1446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CE9-0C14-4DE4-B24B-1B340387FE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755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DFFC-DF46-4BDF-B7EA-0EB3B1800C89}" type="datetimeFigureOut">
              <a:rPr lang="fa-IR" smtClean="0"/>
              <a:t>10/08/1446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CE9-0C14-4DE4-B24B-1B340387FE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165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DFFC-DF46-4BDF-B7EA-0EB3B1800C89}" type="datetimeFigureOut">
              <a:rPr lang="fa-IR" smtClean="0"/>
              <a:t>10/08/1446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CE9-0C14-4DE4-B24B-1B340387FE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975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DFFC-DF46-4BDF-B7EA-0EB3B1800C89}" type="datetimeFigureOut">
              <a:rPr lang="fa-IR" smtClean="0"/>
              <a:t>10/08/1446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CE9-0C14-4DE4-B24B-1B340387FE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128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DFFC-DF46-4BDF-B7EA-0EB3B1800C89}" type="datetimeFigureOut">
              <a:rPr lang="fa-IR" smtClean="0"/>
              <a:t>10/08/1446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CE9-0C14-4DE4-B24B-1B340387FE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603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DFFC-DF46-4BDF-B7EA-0EB3B1800C89}" type="datetimeFigureOut">
              <a:rPr lang="fa-IR" smtClean="0"/>
              <a:t>10/08/1446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3BCE9-0C14-4DE4-B24B-1B340387FE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175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7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80" y="399010"/>
            <a:ext cx="4633362" cy="120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/>
          <p:cNvSpPr/>
          <p:nvPr/>
        </p:nvSpPr>
        <p:spPr>
          <a:xfrm>
            <a:off x="9990568" y="4521592"/>
            <a:ext cx="1206675" cy="1173805"/>
          </a:xfrm>
          <a:prstGeom prst="ellipse">
            <a:avLst/>
          </a:prstGeom>
          <a:solidFill>
            <a:srgbClr val="FBE5D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10048756" y="1587199"/>
            <a:ext cx="1206675" cy="1173805"/>
          </a:xfrm>
          <a:prstGeom prst="ellipse">
            <a:avLst/>
          </a:prstGeom>
          <a:solidFill>
            <a:srgbClr val="F8CBA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405" t="62580" r="32188" b="11949"/>
          <a:stretch/>
        </p:blipFill>
        <p:spPr>
          <a:xfrm>
            <a:off x="4224529" y="3838575"/>
            <a:ext cx="2023872" cy="3019425"/>
          </a:xfrm>
          <a:prstGeom prst="rect">
            <a:avLst/>
          </a:prstGeom>
          <a:solidFill>
            <a:schemeClr val="tx2">
              <a:alpha val="25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405" t="62580" r="32188" b="11949"/>
          <a:stretch/>
        </p:blipFill>
        <p:spPr>
          <a:xfrm flipV="1">
            <a:off x="6205729" y="3838575"/>
            <a:ext cx="2023872" cy="3019425"/>
          </a:xfrm>
          <a:prstGeom prst="rect">
            <a:avLst/>
          </a:prstGeom>
          <a:solidFill>
            <a:schemeClr val="tx2">
              <a:alpha val="25000"/>
            </a:schemeClr>
          </a:solidFill>
        </p:spPr>
      </p:pic>
      <p:cxnSp>
        <p:nvCxnSpPr>
          <p:cNvPr id="11" name="Straight Connector 10"/>
          <p:cNvCxnSpPr/>
          <p:nvPr/>
        </p:nvCxnSpPr>
        <p:spPr>
          <a:xfrm flipH="1">
            <a:off x="9301942" y="897775"/>
            <a:ext cx="2169623" cy="24938"/>
          </a:xfrm>
          <a:prstGeom prst="line">
            <a:avLst/>
          </a:prstGeom>
          <a:ln w="76200">
            <a:solidFill>
              <a:srgbClr val="F8CBA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243984" y="-77939"/>
            <a:ext cx="22573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  <a:spcAft>
                <a:spcPts val="0"/>
              </a:spcAft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مَلِكِ النَّاسِ (2)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9493135" y="4026131"/>
            <a:ext cx="1972889" cy="30480"/>
          </a:xfrm>
          <a:prstGeom prst="line">
            <a:avLst/>
          </a:prstGeom>
          <a:ln w="76200">
            <a:solidFill>
              <a:srgbClr val="FBE5D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428719" y="3025479"/>
            <a:ext cx="20088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  <a:spcAft>
                <a:spcPts val="0"/>
              </a:spcAft>
            </a:pPr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إِلهِ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النَّاسِ </a:t>
            </a:r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(3)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76873" y="1296359"/>
            <a:ext cx="2802787" cy="1837965"/>
            <a:chOff x="1247" y="1790350"/>
            <a:chExt cx="2802787" cy="1837965"/>
          </a:xfrm>
          <a:solidFill>
            <a:srgbClr val="F8CBAD"/>
          </a:solidFill>
          <a:scene3d>
            <a:camera prst="orthographicFront"/>
            <a:lightRig rig="flat" dir="t"/>
          </a:scene3d>
        </p:grpSpPr>
        <p:sp>
          <p:nvSpPr>
            <p:cNvPr id="41" name="Rounded Rectangle 40"/>
            <p:cNvSpPr/>
            <p:nvPr/>
          </p:nvSpPr>
          <p:spPr>
            <a:xfrm>
              <a:off x="1247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90969" y="1880072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44166" y="1296359"/>
            <a:ext cx="2829443" cy="1837965"/>
            <a:chOff x="4168540" y="1790350"/>
            <a:chExt cx="2829443" cy="1837965"/>
          </a:xfrm>
          <a:solidFill>
            <a:srgbClr val="F8CBAD"/>
          </a:solidFill>
          <a:scene3d>
            <a:camera prst="orthographicFront"/>
            <a:lightRig rig="flat" dir="t"/>
          </a:scene3d>
        </p:grpSpPr>
        <p:sp>
          <p:nvSpPr>
            <p:cNvPr id="37" name="Rounded Rectangle 36"/>
            <p:cNvSpPr/>
            <p:nvPr/>
          </p:nvSpPr>
          <p:spPr>
            <a:xfrm>
              <a:off x="4168540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8"/>
            <p:cNvSpPr/>
            <p:nvPr/>
          </p:nvSpPr>
          <p:spPr>
            <a:xfrm>
              <a:off x="4374640" y="1796945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2302626" y="1432848"/>
            <a:ext cx="261019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از ريشه ملک به معناي تسلط همه جانبه بر چيزي است. پس مالک حقيقي هر چيزي بر همه ابعاد وجودي آن تسلط دارد. </a:t>
            </a:r>
            <a:endParaRPr lang="en-US" sz="2000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50429" y="1676320"/>
            <a:ext cx="24303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هو التسلّط على شي‏ء بحيث يكون اختياره بيده‏.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301257" y="1834263"/>
            <a:ext cx="71686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115000"/>
              </a:lnSpc>
            </a:pPr>
            <a:r>
              <a:rPr lang="fa-IR" sz="2800" b="1" dirty="0">
                <a:solidFill>
                  <a:prstClr val="black"/>
                </a:solidFill>
                <a:cs typeface="B Mitra" panose="00000400000000000000" pitchFamily="2" charset="-78"/>
              </a:rPr>
              <a:t>ملک</a:t>
            </a:r>
          </a:p>
        </p:txBody>
      </p:sp>
      <p:sp>
        <p:nvSpPr>
          <p:cNvPr id="46" name="Left Arrow 45"/>
          <p:cNvSpPr/>
          <p:nvPr/>
        </p:nvSpPr>
        <p:spPr>
          <a:xfrm>
            <a:off x="5397732" y="1942144"/>
            <a:ext cx="399008" cy="513145"/>
          </a:xfrm>
          <a:prstGeom prst="leftArrow">
            <a:avLst/>
          </a:prstGeom>
          <a:solidFill>
            <a:srgbClr val="C55A1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7" name="Group 46"/>
          <p:cNvGrpSpPr/>
          <p:nvPr/>
        </p:nvGrpSpPr>
        <p:grpSpPr>
          <a:xfrm>
            <a:off x="9362159" y="2022465"/>
            <a:ext cx="182880" cy="352502"/>
            <a:chOff x="7151948" y="723848"/>
            <a:chExt cx="176051" cy="352502"/>
          </a:xfrm>
          <a:scene3d>
            <a:camera prst="orthographicFront"/>
            <a:lightRig rig="flat" dir="t"/>
          </a:scene3d>
        </p:grpSpPr>
        <p:sp>
          <p:nvSpPr>
            <p:cNvPr id="48" name="Equal 47"/>
            <p:cNvSpPr/>
            <p:nvPr/>
          </p:nvSpPr>
          <p:spPr>
            <a:xfrm>
              <a:off x="7151948" y="723848"/>
              <a:ext cx="176051" cy="352502"/>
            </a:xfrm>
            <a:prstGeom prst="mathEqual">
              <a:avLst/>
            </a:prstGeom>
            <a:solidFill>
              <a:srgbClr val="C55A11"/>
            </a:solidFill>
            <a:ln>
              <a:solidFill>
                <a:srgbClr val="F4B183"/>
              </a:solidFill>
            </a:ln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Equal 4"/>
            <p:cNvSpPr/>
            <p:nvPr/>
          </p:nvSpPr>
          <p:spPr>
            <a:xfrm>
              <a:off x="7175284" y="796463"/>
              <a:ext cx="129379" cy="2072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600" kern="1200">
                <a:cs typeface="B Nazanin" panose="00000400000000000000" pitchFamily="2" charset="-78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129767" y="4283399"/>
            <a:ext cx="2802787" cy="1837965"/>
            <a:chOff x="1247" y="1790350"/>
            <a:chExt cx="2802787" cy="1837965"/>
          </a:xfrm>
          <a:solidFill>
            <a:srgbClr val="FBE5D6"/>
          </a:solidFill>
          <a:scene3d>
            <a:camera prst="orthographicFront"/>
            <a:lightRig rig="flat" dir="t"/>
          </a:scene3d>
        </p:grpSpPr>
        <p:sp>
          <p:nvSpPr>
            <p:cNvPr id="51" name="Rounded Rectangle 50"/>
            <p:cNvSpPr/>
            <p:nvPr/>
          </p:nvSpPr>
          <p:spPr>
            <a:xfrm>
              <a:off x="1247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ounded Rectangle 4"/>
            <p:cNvSpPr/>
            <p:nvPr/>
          </p:nvSpPr>
          <p:spPr>
            <a:xfrm>
              <a:off x="90969" y="1880072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297060" y="4283399"/>
            <a:ext cx="2829443" cy="1837965"/>
            <a:chOff x="4168540" y="1790350"/>
            <a:chExt cx="2829443" cy="1837965"/>
          </a:xfrm>
          <a:solidFill>
            <a:srgbClr val="FBE5D6"/>
          </a:solidFill>
          <a:scene3d>
            <a:camera prst="orthographicFront"/>
            <a:lightRig rig="flat" dir="t"/>
          </a:scene3d>
        </p:grpSpPr>
        <p:sp>
          <p:nvSpPr>
            <p:cNvPr id="54" name="Rounded Rectangle 53"/>
            <p:cNvSpPr/>
            <p:nvPr/>
          </p:nvSpPr>
          <p:spPr>
            <a:xfrm>
              <a:off x="4168540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ounded Rectangle 8"/>
            <p:cNvSpPr/>
            <p:nvPr/>
          </p:nvSpPr>
          <p:spPr>
            <a:xfrm>
              <a:off x="4374640" y="1796945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59" name="Left Arrow 58"/>
          <p:cNvSpPr/>
          <p:nvPr/>
        </p:nvSpPr>
        <p:spPr>
          <a:xfrm>
            <a:off x="5350626" y="4929184"/>
            <a:ext cx="399008" cy="513145"/>
          </a:xfrm>
          <a:prstGeom prst="leftArrow">
            <a:avLst/>
          </a:prstGeom>
          <a:solidFill>
            <a:srgbClr val="C55A1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0" name="Group 59"/>
          <p:cNvGrpSpPr/>
          <p:nvPr/>
        </p:nvGrpSpPr>
        <p:grpSpPr>
          <a:xfrm>
            <a:off x="9315053" y="5009505"/>
            <a:ext cx="182880" cy="352502"/>
            <a:chOff x="7151948" y="723848"/>
            <a:chExt cx="176051" cy="352502"/>
          </a:xfrm>
          <a:scene3d>
            <a:camera prst="orthographicFront"/>
            <a:lightRig rig="flat" dir="t"/>
          </a:scene3d>
        </p:grpSpPr>
        <p:sp>
          <p:nvSpPr>
            <p:cNvPr id="61" name="Equal 60"/>
            <p:cNvSpPr/>
            <p:nvPr/>
          </p:nvSpPr>
          <p:spPr>
            <a:xfrm>
              <a:off x="7151948" y="723848"/>
              <a:ext cx="176051" cy="352502"/>
            </a:xfrm>
            <a:prstGeom prst="mathEqual">
              <a:avLst/>
            </a:prstGeom>
            <a:solidFill>
              <a:srgbClr val="C55A11"/>
            </a:solidFill>
            <a:ln>
              <a:solidFill>
                <a:srgbClr val="F4B183"/>
              </a:solidFill>
            </a:ln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Equal 4"/>
            <p:cNvSpPr/>
            <p:nvPr/>
          </p:nvSpPr>
          <p:spPr>
            <a:xfrm>
              <a:off x="7175284" y="796463"/>
              <a:ext cx="129379" cy="2072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600" kern="1200">
                <a:cs typeface="B Nazanin" panose="00000400000000000000" pitchFamily="2" charset="-78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319250" y="4466993"/>
            <a:ext cx="246056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الهه به معناي عبادت است و فرقي كه با آن دارد در اين است كه در عبادت قيد خضوع و در الهه قيد تحيّر وجود دارد.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384175" y="4550120"/>
            <a:ext cx="26517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أنّ الإلهة بمعنى العبادة. و الفرق بين المادّتين أنّ العبادة قد أخذ فيها قيد الخضوع، و إله أخذ فيه قيد التحيّر.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0041773" y="4691436"/>
            <a:ext cx="10806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</a:pP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أله/وله</a:t>
            </a:r>
          </a:p>
          <a:p>
            <a:pPr lvl="0" algn="ctr" rtl="1">
              <a:lnSpc>
                <a:spcPct val="115000"/>
              </a:lnSpc>
            </a:pP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(اله)</a:t>
            </a:r>
          </a:p>
        </p:txBody>
      </p:sp>
    </p:spTree>
    <p:extLst>
      <p:ext uri="{BB962C8B-B14F-4D97-AF65-F5344CB8AC3E}">
        <p14:creationId xmlns:p14="http://schemas.microsoft.com/office/powerpoint/2010/main" val="33649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val 73"/>
          <p:cNvSpPr/>
          <p:nvPr/>
        </p:nvSpPr>
        <p:spPr>
          <a:xfrm>
            <a:off x="9935148" y="4516050"/>
            <a:ext cx="1206675" cy="1173805"/>
          </a:xfrm>
          <a:prstGeom prst="ellipse">
            <a:avLst/>
          </a:prstGeom>
          <a:solidFill>
            <a:srgbClr val="F4B18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9924065" y="2135839"/>
            <a:ext cx="1206675" cy="1173805"/>
          </a:xfrm>
          <a:prstGeom prst="ellipse">
            <a:avLst/>
          </a:prstGeom>
          <a:solidFill>
            <a:srgbClr val="F4B18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405" t="62580" r="32188" b="11949"/>
          <a:stretch/>
        </p:blipFill>
        <p:spPr>
          <a:xfrm>
            <a:off x="4224529" y="3838575"/>
            <a:ext cx="2023872" cy="3019425"/>
          </a:xfrm>
          <a:prstGeom prst="rect">
            <a:avLst/>
          </a:prstGeom>
          <a:solidFill>
            <a:schemeClr val="tx2">
              <a:alpha val="25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405" t="62580" r="32188" b="11949"/>
          <a:stretch/>
        </p:blipFill>
        <p:spPr>
          <a:xfrm flipV="1">
            <a:off x="6205729" y="3838575"/>
            <a:ext cx="2023872" cy="3019425"/>
          </a:xfrm>
          <a:prstGeom prst="rect">
            <a:avLst/>
          </a:prstGeom>
          <a:solidFill>
            <a:schemeClr val="tx2">
              <a:alpha val="25000"/>
            </a:schemeClr>
          </a:solidFill>
        </p:spPr>
      </p:pic>
      <p:cxnSp>
        <p:nvCxnSpPr>
          <p:cNvPr id="11" name="Straight Connector 10"/>
          <p:cNvCxnSpPr/>
          <p:nvPr/>
        </p:nvCxnSpPr>
        <p:spPr>
          <a:xfrm flipH="1">
            <a:off x="7539643" y="914400"/>
            <a:ext cx="4023360" cy="0"/>
          </a:xfrm>
          <a:prstGeom prst="line">
            <a:avLst/>
          </a:prstGeom>
          <a:ln w="76200">
            <a:solidFill>
              <a:srgbClr val="F4B18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26912" y="-88536"/>
            <a:ext cx="4261103" cy="95410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  <a:spcAft>
                <a:spcPts val="0"/>
              </a:spcAft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مِن شَرِّ الوَسواسِ الخَنَّاسِ (4)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077120" y="1421050"/>
            <a:ext cx="2802787" cy="2560746"/>
            <a:chOff x="1247" y="1790350"/>
            <a:chExt cx="2802787" cy="1837965"/>
          </a:xfrm>
          <a:solidFill>
            <a:srgbClr val="F4B183"/>
          </a:solidFill>
          <a:scene3d>
            <a:camera prst="orthographicFront"/>
            <a:lightRig rig="flat" dir="t"/>
          </a:scene3d>
        </p:grpSpPr>
        <p:sp>
          <p:nvSpPr>
            <p:cNvPr id="29" name="Rounded Rectangle 28"/>
            <p:cNvSpPr/>
            <p:nvPr/>
          </p:nvSpPr>
          <p:spPr>
            <a:xfrm>
              <a:off x="1247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90969" y="1880072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44413" y="1421050"/>
            <a:ext cx="2829443" cy="2560746"/>
            <a:chOff x="4168540" y="1790350"/>
            <a:chExt cx="2829443" cy="1837965"/>
          </a:xfrm>
          <a:solidFill>
            <a:srgbClr val="F4B183"/>
          </a:solidFill>
          <a:scene3d>
            <a:camera prst="orthographicFront"/>
            <a:lightRig rig="flat" dir="t"/>
          </a:scene3d>
        </p:grpSpPr>
        <p:sp>
          <p:nvSpPr>
            <p:cNvPr id="32" name="Rounded Rectangle 31"/>
            <p:cNvSpPr/>
            <p:nvPr/>
          </p:nvSpPr>
          <p:spPr>
            <a:xfrm>
              <a:off x="4168540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8"/>
            <p:cNvSpPr/>
            <p:nvPr/>
          </p:nvSpPr>
          <p:spPr>
            <a:xfrm>
              <a:off x="4374640" y="1796945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37" name="Left Arrow 36"/>
          <p:cNvSpPr/>
          <p:nvPr/>
        </p:nvSpPr>
        <p:spPr>
          <a:xfrm>
            <a:off x="5297979" y="2399344"/>
            <a:ext cx="399008" cy="513145"/>
          </a:xfrm>
          <a:prstGeom prst="leftArrow">
            <a:avLst/>
          </a:prstGeom>
          <a:solidFill>
            <a:srgbClr val="C55A1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Group 37"/>
          <p:cNvGrpSpPr/>
          <p:nvPr/>
        </p:nvGrpSpPr>
        <p:grpSpPr>
          <a:xfrm>
            <a:off x="9403723" y="2504602"/>
            <a:ext cx="182880" cy="352502"/>
            <a:chOff x="7151948" y="723848"/>
            <a:chExt cx="176051" cy="352502"/>
          </a:xfrm>
          <a:scene3d>
            <a:camera prst="orthographicFront"/>
            <a:lightRig rig="flat" dir="t"/>
          </a:scene3d>
        </p:grpSpPr>
        <p:sp>
          <p:nvSpPr>
            <p:cNvPr id="39" name="Equal 38"/>
            <p:cNvSpPr/>
            <p:nvPr/>
          </p:nvSpPr>
          <p:spPr>
            <a:xfrm>
              <a:off x="7151948" y="723848"/>
              <a:ext cx="176051" cy="352502"/>
            </a:xfrm>
            <a:prstGeom prst="mathEqual">
              <a:avLst/>
            </a:prstGeom>
            <a:solidFill>
              <a:srgbClr val="C55A11"/>
            </a:solidFill>
            <a:ln>
              <a:solidFill>
                <a:srgbClr val="F4B183"/>
              </a:solidFill>
            </a:ln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Equal 4"/>
            <p:cNvSpPr/>
            <p:nvPr/>
          </p:nvSpPr>
          <p:spPr>
            <a:xfrm>
              <a:off x="7175284" y="796463"/>
              <a:ext cx="129379" cy="2072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600" kern="1200">
                <a:cs typeface="B Nazanin" panose="00000400000000000000" pitchFamily="2" charset="-78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9917082" y="2230869"/>
            <a:ext cx="122197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</a:pP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وسوس</a:t>
            </a:r>
          </a:p>
          <a:p>
            <a:pPr lvl="0" algn="ctr" rtl="1">
              <a:lnSpc>
                <a:spcPct val="115000"/>
              </a:lnSpc>
            </a:pP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(وسواس)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375860" y="1831859"/>
            <a:ext cx="256032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هو جريان صوت خفىّ يحدث في النفس من دون أن يكون على حقيقة، سواء كان من شيطان إنس أو جنّ أو من خطرة باطنيّة.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194560" y="1388878"/>
            <a:ext cx="253538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جرياني در درون انسان است که گويي صوت و صدايي مخفي است. اين جريان که صوت مخفي کاذب است به دليل زوال و فقدان علم و يقين بر فرد عارض مي​شود و او را دچار خطوراتي مي​کند که باعث تزلزل در او مي​شود.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129767" y="4283399"/>
            <a:ext cx="2802787" cy="1837965"/>
            <a:chOff x="1247" y="1790350"/>
            <a:chExt cx="2802787" cy="1837965"/>
          </a:xfrm>
          <a:solidFill>
            <a:srgbClr val="F4B183"/>
          </a:solidFill>
          <a:scene3d>
            <a:camera prst="orthographicFront"/>
            <a:lightRig rig="flat" dir="t"/>
          </a:scene3d>
        </p:grpSpPr>
        <p:sp>
          <p:nvSpPr>
            <p:cNvPr id="58" name="Rounded Rectangle 57"/>
            <p:cNvSpPr/>
            <p:nvPr/>
          </p:nvSpPr>
          <p:spPr>
            <a:xfrm>
              <a:off x="1247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ounded Rectangle 4"/>
            <p:cNvSpPr/>
            <p:nvPr/>
          </p:nvSpPr>
          <p:spPr>
            <a:xfrm>
              <a:off x="90969" y="1880072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97060" y="4283399"/>
            <a:ext cx="2829443" cy="1837965"/>
            <a:chOff x="4168540" y="1790350"/>
            <a:chExt cx="2829443" cy="1837965"/>
          </a:xfrm>
          <a:solidFill>
            <a:srgbClr val="F4B183"/>
          </a:solidFill>
          <a:scene3d>
            <a:camera prst="orthographicFront"/>
            <a:lightRig rig="flat" dir="t"/>
          </a:scene3d>
        </p:grpSpPr>
        <p:sp>
          <p:nvSpPr>
            <p:cNvPr id="61" name="Rounded Rectangle 60"/>
            <p:cNvSpPr/>
            <p:nvPr/>
          </p:nvSpPr>
          <p:spPr>
            <a:xfrm>
              <a:off x="4168540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ounded Rectangle 8"/>
            <p:cNvSpPr/>
            <p:nvPr/>
          </p:nvSpPr>
          <p:spPr>
            <a:xfrm>
              <a:off x="4374640" y="1796945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66" name="Left Arrow 65"/>
          <p:cNvSpPr/>
          <p:nvPr/>
        </p:nvSpPr>
        <p:spPr>
          <a:xfrm>
            <a:off x="5350626" y="4929184"/>
            <a:ext cx="399008" cy="513145"/>
          </a:xfrm>
          <a:prstGeom prst="leftArrow">
            <a:avLst/>
          </a:prstGeom>
          <a:solidFill>
            <a:srgbClr val="C55A1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7" name="Group 66"/>
          <p:cNvGrpSpPr/>
          <p:nvPr/>
        </p:nvGrpSpPr>
        <p:grpSpPr>
          <a:xfrm>
            <a:off x="9423119" y="4976254"/>
            <a:ext cx="182880" cy="352502"/>
            <a:chOff x="7151948" y="723848"/>
            <a:chExt cx="176051" cy="352502"/>
          </a:xfrm>
          <a:scene3d>
            <a:camera prst="orthographicFront"/>
            <a:lightRig rig="flat" dir="t"/>
          </a:scene3d>
        </p:grpSpPr>
        <p:sp>
          <p:nvSpPr>
            <p:cNvPr id="68" name="Equal 67"/>
            <p:cNvSpPr/>
            <p:nvPr/>
          </p:nvSpPr>
          <p:spPr>
            <a:xfrm>
              <a:off x="7151948" y="723848"/>
              <a:ext cx="176051" cy="352502"/>
            </a:xfrm>
            <a:prstGeom prst="mathEqual">
              <a:avLst/>
            </a:prstGeom>
            <a:solidFill>
              <a:srgbClr val="C55A11"/>
            </a:solidFill>
            <a:ln>
              <a:solidFill>
                <a:srgbClr val="F4B183"/>
              </a:solidFill>
            </a:ln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Equal 4"/>
            <p:cNvSpPr/>
            <p:nvPr/>
          </p:nvSpPr>
          <p:spPr>
            <a:xfrm>
              <a:off x="7175284" y="796463"/>
              <a:ext cx="129379" cy="2072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600" kern="1200">
                <a:cs typeface="B Nazanin" panose="00000400000000000000" pitchFamily="2" charset="-78"/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10091651" y="4674812"/>
            <a:ext cx="9725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</a:pP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خنس</a:t>
            </a:r>
          </a:p>
          <a:p>
            <a:pPr lvl="0" algn="ctr" rtl="1">
              <a:lnSpc>
                <a:spcPct val="115000"/>
              </a:lnSpc>
            </a:pP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(خناس)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583679" y="4718778"/>
            <a:ext cx="22780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و التأخّر و الانقباض إذا كان من شأنه التقدّم و الانبساط.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319251" y="4616622"/>
            <a:ext cx="249381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از ريشه خنس به معناي گرفتگي و عقب انداختن و تاخير در امري است که در آن تاخير جايز نيست. </a:t>
            </a:r>
          </a:p>
        </p:txBody>
      </p:sp>
    </p:spTree>
    <p:extLst>
      <p:ext uri="{BB962C8B-B14F-4D97-AF65-F5344CB8AC3E}">
        <p14:creationId xmlns:p14="http://schemas.microsoft.com/office/powerpoint/2010/main" val="9087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9882501" y="1653701"/>
            <a:ext cx="1206675" cy="1173805"/>
          </a:xfrm>
          <a:prstGeom prst="ellipse">
            <a:avLst/>
          </a:prstGeom>
          <a:solidFill>
            <a:srgbClr val="ED7D3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9890815" y="4829162"/>
            <a:ext cx="1206675" cy="1173805"/>
          </a:xfrm>
          <a:prstGeom prst="ellipse">
            <a:avLst/>
          </a:prstGeom>
          <a:solidFill>
            <a:srgbClr val="C55A1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405" t="62580" r="32188" b="11949"/>
          <a:stretch/>
        </p:blipFill>
        <p:spPr>
          <a:xfrm>
            <a:off x="4224529" y="3838575"/>
            <a:ext cx="2023872" cy="3019425"/>
          </a:xfrm>
          <a:prstGeom prst="rect">
            <a:avLst/>
          </a:prstGeom>
          <a:solidFill>
            <a:schemeClr val="tx2">
              <a:alpha val="25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405" t="62580" r="32188" b="11949"/>
          <a:stretch/>
        </p:blipFill>
        <p:spPr>
          <a:xfrm flipV="1">
            <a:off x="6205729" y="3838575"/>
            <a:ext cx="2023872" cy="3019425"/>
          </a:xfrm>
          <a:prstGeom prst="rect">
            <a:avLst/>
          </a:prstGeom>
          <a:solidFill>
            <a:schemeClr val="tx2">
              <a:alpha val="25000"/>
            </a:schemeClr>
          </a:solidFill>
        </p:spPr>
      </p:pic>
      <p:cxnSp>
        <p:nvCxnSpPr>
          <p:cNvPr id="11" name="Straight Connector 10"/>
          <p:cNvCxnSpPr/>
          <p:nvPr/>
        </p:nvCxnSpPr>
        <p:spPr>
          <a:xfrm flipH="1">
            <a:off x="6858000" y="964277"/>
            <a:ext cx="4754880" cy="24938"/>
          </a:xfrm>
          <a:prstGeom prst="line">
            <a:avLst/>
          </a:prstGeom>
          <a:ln w="76200">
            <a:solidFill>
              <a:srgbClr val="ED7D3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620298" y="4242262"/>
            <a:ext cx="2926080" cy="30480"/>
          </a:xfrm>
          <a:prstGeom prst="line">
            <a:avLst/>
          </a:prstGeom>
          <a:ln w="76200">
            <a:solidFill>
              <a:srgbClr val="C55A1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698513" y="0"/>
            <a:ext cx="4935967" cy="95410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  <a:spcAft>
                <a:spcPts val="0"/>
              </a:spcAft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الَّذي يُوَسوِسُ في‏ صُدُورِ النَّاسِ (5)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66234" y="3259024"/>
            <a:ext cx="3140603" cy="95410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  <a:spcAft>
                <a:spcPts val="0"/>
              </a:spcAft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مِنَ الجِنَّةِ وَ النَّاسِ (6)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063265" y="1349006"/>
            <a:ext cx="2802787" cy="1837965"/>
            <a:chOff x="1247" y="1790350"/>
            <a:chExt cx="2802787" cy="1837965"/>
          </a:xfrm>
          <a:solidFill>
            <a:srgbClr val="ED7D31"/>
          </a:solidFill>
          <a:scene3d>
            <a:camera prst="orthographicFront"/>
            <a:lightRig rig="flat" dir="t"/>
          </a:scene3d>
        </p:grpSpPr>
        <p:sp>
          <p:nvSpPr>
            <p:cNvPr id="29" name="Rounded Rectangle 28"/>
            <p:cNvSpPr/>
            <p:nvPr/>
          </p:nvSpPr>
          <p:spPr>
            <a:xfrm>
              <a:off x="1247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90969" y="1880072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30558" y="1349006"/>
            <a:ext cx="2829443" cy="1837965"/>
            <a:chOff x="4168540" y="1790350"/>
            <a:chExt cx="2829443" cy="1837965"/>
          </a:xfrm>
          <a:solidFill>
            <a:srgbClr val="ED7D31"/>
          </a:solidFill>
          <a:scene3d>
            <a:camera prst="orthographicFront"/>
            <a:lightRig rig="flat" dir="t"/>
          </a:scene3d>
        </p:grpSpPr>
        <p:sp>
          <p:nvSpPr>
            <p:cNvPr id="32" name="Rounded Rectangle 31"/>
            <p:cNvSpPr/>
            <p:nvPr/>
          </p:nvSpPr>
          <p:spPr>
            <a:xfrm>
              <a:off x="4168540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8"/>
            <p:cNvSpPr/>
            <p:nvPr/>
          </p:nvSpPr>
          <p:spPr>
            <a:xfrm>
              <a:off x="4374640" y="1796945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37" name="Left Arrow 36"/>
          <p:cNvSpPr/>
          <p:nvPr/>
        </p:nvSpPr>
        <p:spPr>
          <a:xfrm>
            <a:off x="5284124" y="1994791"/>
            <a:ext cx="399008" cy="513145"/>
          </a:xfrm>
          <a:prstGeom prst="leftArrow">
            <a:avLst/>
          </a:prstGeom>
          <a:solidFill>
            <a:srgbClr val="C55A1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Group 37"/>
          <p:cNvGrpSpPr/>
          <p:nvPr/>
        </p:nvGrpSpPr>
        <p:grpSpPr>
          <a:xfrm>
            <a:off x="9373242" y="2091737"/>
            <a:ext cx="182880" cy="352502"/>
            <a:chOff x="7151948" y="723848"/>
            <a:chExt cx="176051" cy="352502"/>
          </a:xfrm>
          <a:scene3d>
            <a:camera prst="orthographicFront"/>
            <a:lightRig rig="flat" dir="t"/>
          </a:scene3d>
        </p:grpSpPr>
        <p:sp>
          <p:nvSpPr>
            <p:cNvPr id="39" name="Equal 38"/>
            <p:cNvSpPr/>
            <p:nvPr/>
          </p:nvSpPr>
          <p:spPr>
            <a:xfrm>
              <a:off x="7151948" y="723848"/>
              <a:ext cx="176051" cy="352502"/>
            </a:xfrm>
            <a:prstGeom prst="mathEqual">
              <a:avLst/>
            </a:prstGeom>
            <a:solidFill>
              <a:srgbClr val="C55A11"/>
            </a:solidFill>
            <a:ln>
              <a:solidFill>
                <a:srgbClr val="F4B183"/>
              </a:solidFill>
            </a:ln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Equal 4"/>
            <p:cNvSpPr/>
            <p:nvPr/>
          </p:nvSpPr>
          <p:spPr>
            <a:xfrm>
              <a:off x="7175284" y="796463"/>
              <a:ext cx="129379" cy="2072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600" kern="1200">
                <a:cs typeface="B Nazanin" panose="00000400000000000000" pitchFamily="2" charset="-7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21455" y="4557719"/>
            <a:ext cx="2802787" cy="1837965"/>
            <a:chOff x="1247" y="1790350"/>
            <a:chExt cx="2802787" cy="1837965"/>
          </a:xfrm>
          <a:solidFill>
            <a:srgbClr val="C55A11"/>
          </a:solidFill>
          <a:scene3d>
            <a:camera prst="orthographicFront"/>
            <a:lightRig rig="flat" dir="t"/>
          </a:scene3d>
        </p:grpSpPr>
        <p:sp>
          <p:nvSpPr>
            <p:cNvPr id="42" name="Rounded Rectangle 41"/>
            <p:cNvSpPr/>
            <p:nvPr/>
          </p:nvSpPr>
          <p:spPr>
            <a:xfrm>
              <a:off x="1247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90969" y="1880072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288748" y="4557719"/>
            <a:ext cx="2829443" cy="1837965"/>
            <a:chOff x="4168540" y="1790350"/>
            <a:chExt cx="2829443" cy="1837965"/>
          </a:xfrm>
          <a:solidFill>
            <a:srgbClr val="C55A11"/>
          </a:solidFill>
          <a:scene3d>
            <a:camera prst="orthographicFront"/>
            <a:lightRig rig="flat" dir="t"/>
          </a:scene3d>
        </p:grpSpPr>
        <p:sp>
          <p:nvSpPr>
            <p:cNvPr id="45" name="Rounded Rectangle 44"/>
            <p:cNvSpPr/>
            <p:nvPr/>
          </p:nvSpPr>
          <p:spPr>
            <a:xfrm>
              <a:off x="4168540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8"/>
            <p:cNvSpPr/>
            <p:nvPr/>
          </p:nvSpPr>
          <p:spPr>
            <a:xfrm>
              <a:off x="4374640" y="1796945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50" name="Left Arrow 49"/>
          <p:cNvSpPr/>
          <p:nvPr/>
        </p:nvSpPr>
        <p:spPr>
          <a:xfrm>
            <a:off x="5342314" y="5203504"/>
            <a:ext cx="399008" cy="513145"/>
          </a:xfrm>
          <a:prstGeom prst="leftArrow">
            <a:avLst/>
          </a:prstGeom>
          <a:solidFill>
            <a:srgbClr val="C55A1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1" name="Group 50"/>
          <p:cNvGrpSpPr/>
          <p:nvPr/>
        </p:nvGrpSpPr>
        <p:grpSpPr>
          <a:xfrm>
            <a:off x="9381555" y="5209010"/>
            <a:ext cx="182880" cy="352502"/>
            <a:chOff x="7151948" y="723848"/>
            <a:chExt cx="176051" cy="352502"/>
          </a:xfrm>
          <a:scene3d>
            <a:camera prst="orthographicFront"/>
            <a:lightRig rig="flat" dir="t"/>
          </a:scene3d>
        </p:grpSpPr>
        <p:sp>
          <p:nvSpPr>
            <p:cNvPr id="52" name="Equal 51"/>
            <p:cNvSpPr/>
            <p:nvPr/>
          </p:nvSpPr>
          <p:spPr>
            <a:xfrm>
              <a:off x="7151948" y="723848"/>
              <a:ext cx="176051" cy="352502"/>
            </a:xfrm>
            <a:prstGeom prst="mathEqual">
              <a:avLst/>
            </a:prstGeom>
            <a:solidFill>
              <a:srgbClr val="C55A11"/>
            </a:solidFill>
            <a:ln>
              <a:solidFill>
                <a:srgbClr val="F4B183"/>
              </a:solidFill>
            </a:ln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Equal 4"/>
            <p:cNvSpPr/>
            <p:nvPr/>
          </p:nvSpPr>
          <p:spPr>
            <a:xfrm>
              <a:off x="7175284" y="796463"/>
              <a:ext cx="129379" cy="2072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600" kern="1200">
                <a:cs typeface="B Nazanin" panose="00000400000000000000" pitchFamily="2" charset="-78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211185" y="1466098"/>
            <a:ext cx="253538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صدور در مقابل ورود و به معناي به سمت بيرون خارج شدن است يعني جايي که ادراک انسان ابراز شده و صادر مي​گردد.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292733" y="1524287"/>
            <a:ext cx="266838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هو ما يقابل الورود. فالنظر في الورود الى جهة الصيرورة الى محيط، كما أنّ الصدور ناظر الى جهة صيرورة الى خارج محيط معيّن.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08523" y="1765356"/>
            <a:ext cx="9559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</a:pP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صدر</a:t>
            </a:r>
          </a:p>
          <a:p>
            <a:pPr lvl="0" algn="ctr" rtl="1">
              <a:lnSpc>
                <a:spcPct val="115000"/>
              </a:lnSpc>
            </a:pP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(صدور)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69375" y="4733000"/>
            <a:ext cx="245225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از جنن به معناي پوشاندن و مخفي کردن مي​آيد. جن موجودي است که از منظر حواس انسان مخفي است.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4223" y="5217542"/>
            <a:ext cx="162576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هو التغطية و المواراة.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204318" y="4934909"/>
            <a:ext cx="64472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115000"/>
              </a:lnSpc>
            </a:pPr>
            <a:r>
              <a:rPr lang="fa-IR" sz="20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جنن</a:t>
            </a:r>
            <a:br>
              <a:rPr lang="fa-IR" sz="2000" b="1" dirty="0" smtClean="0">
                <a:solidFill>
                  <a:prstClr val="black"/>
                </a:solidFill>
                <a:cs typeface="B Mitra" panose="00000400000000000000" pitchFamily="2" charset="-78"/>
              </a:rPr>
            </a:br>
            <a:r>
              <a:rPr lang="fa-IR" sz="20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(</a:t>
            </a: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جنّ)</a:t>
            </a:r>
          </a:p>
        </p:txBody>
      </p:sp>
    </p:spTree>
    <p:extLst>
      <p:ext uri="{BB962C8B-B14F-4D97-AF65-F5344CB8AC3E}">
        <p14:creationId xmlns:p14="http://schemas.microsoft.com/office/powerpoint/2010/main" val="17880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93CFE69-79B0-440B-949E-DA17AD834A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527073" y="0"/>
            <a:ext cx="4204707" cy="6858000"/>
          </a:xfrm>
          <a:prstGeom prst="rect">
            <a:avLst/>
          </a:prstGeom>
          <a:solidFill>
            <a:srgbClr val="D47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3753AF9-461F-4049-BB9D-621E76A514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933798" y="4776439"/>
            <a:ext cx="3571782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1300">
                  <a:schemeClr val="tx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38586" y="3182321"/>
            <a:ext cx="4034806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algn="r" rtl="1"/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مرحله اول: </a:t>
            </a:r>
            <a:endParaRPr lang="fa-IR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ea typeface="Calibri" panose="020F0502020204030204" pitchFamily="34" charset="0"/>
              <a:cs typeface="Adobe Arabic" panose="02040503050201020203" pitchFamily="18" charset="-78"/>
            </a:endParaRPr>
          </a:p>
          <a:p>
            <a:pPr algn="ctr" rtl="1"/>
            <a:r>
              <a:rPr lang="fa-IR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تفكر حول واژگان سوره 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ea typeface="Calibri" panose="020F0502020204030204" pitchFamily="34" charset="0"/>
              <a:cs typeface="Adobe Arabic" panose="02040503050201020203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07172" y="4906536"/>
            <a:ext cx="3866763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MA_Mitra"/>
                <a:ea typeface="Calibri" panose="020F0502020204030204" pitchFamily="34" charset="0"/>
                <a:cs typeface="B Lotus" panose="00000400000000000000" pitchFamily="2" charset="-78"/>
              </a:rPr>
              <a:t>ب.</a:t>
            </a: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MA_Mitra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sz="2800" b="1" dirty="0">
                <a:gradFill>
                  <a:gsLst>
                    <a:gs pos="2000">
                      <a:srgbClr val="002060"/>
                    </a:gs>
                    <a:gs pos="61000">
                      <a:srgbClr val="117F76"/>
                    </a:gs>
                    <a:gs pos="96000">
                      <a:srgbClr val="002060"/>
                    </a:gs>
                  </a:gsLst>
                  <a:lin ang="0" scaled="0"/>
                </a:gradFill>
              </a:rPr>
              <a:t>تصویر سازی </a:t>
            </a:r>
            <a:r>
              <a:rPr lang="fa-IR" sz="2800" b="1" dirty="0" smtClean="0"/>
              <a:t>از واژگان </a:t>
            </a:r>
            <a:r>
              <a:rPr lang="fa-IR" sz="2800" b="1" dirty="0"/>
              <a:t>سوره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26273" y="2553630"/>
            <a:ext cx="6456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/>
              <a:t>برای تصویر سازی از واژگان، </a:t>
            </a:r>
          </a:p>
          <a:p>
            <a:pPr algn="ctr"/>
            <a:r>
              <a:rPr lang="fa-IR" sz="3200" dirty="0" smtClean="0"/>
              <a:t>مصادیقی که از آنها </a:t>
            </a:r>
          </a:p>
          <a:p>
            <a:pPr algn="ctr"/>
            <a:r>
              <a:rPr lang="fa-IR" sz="3200" dirty="0" smtClean="0"/>
              <a:t>در کتاب های لغت آمده بسیار راه گشاست.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4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2"/>
          <p:cNvSpPr/>
          <p:nvPr/>
        </p:nvSpPr>
        <p:spPr>
          <a:xfrm flipH="1"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C95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3"/>
          <p:cNvSpPr/>
          <p:nvPr/>
        </p:nvSpPr>
        <p:spPr>
          <a:xfrm flipH="1">
            <a:off x="199505" y="182879"/>
            <a:ext cx="11812386" cy="6483927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69"/>
          <p:cNvSpPr/>
          <p:nvPr/>
        </p:nvSpPr>
        <p:spPr>
          <a:xfrm flipH="1">
            <a:off x="4131521" y="348164"/>
            <a:ext cx="1226448" cy="118497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6"/>
          <p:cNvSpPr/>
          <p:nvPr/>
        </p:nvSpPr>
        <p:spPr>
          <a:xfrm flipH="1">
            <a:off x="5097087" y="3449008"/>
            <a:ext cx="2103881" cy="10553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0" tIns="0" rIns="0" bIns="0" rtlCol="0"/>
          <a:lstStyle/>
          <a:p>
            <a:pPr lvl="0" algn="ctr" defTabSz="1219170">
              <a:buClr>
                <a:srgbClr val="000000"/>
              </a:buClr>
              <a:defRPr/>
            </a:pPr>
            <a:endParaRPr lang="fa-IR" sz="2200" b="1" kern="0" dirty="0">
              <a:solidFill>
                <a:srgbClr val="FFFFFF"/>
              </a:solidFill>
              <a:latin typeface="Bahij Palatino Sans Arabic" panose="02040503050201020203" pitchFamily="18" charset="-78"/>
              <a:ea typeface="Roboto"/>
              <a:cs typeface="Bahij Palatino Sans Arabic" panose="02040503050201020203" pitchFamily="18" charset="-78"/>
              <a:sym typeface="Roboto"/>
            </a:endParaRPr>
          </a:p>
        </p:txBody>
      </p:sp>
      <p:sp>
        <p:nvSpPr>
          <p:cNvPr id="7" name="object 7"/>
          <p:cNvSpPr/>
          <p:nvPr/>
        </p:nvSpPr>
        <p:spPr>
          <a:xfrm flipH="1">
            <a:off x="5363655" y="5560583"/>
            <a:ext cx="135627" cy="134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 flipH="1">
            <a:off x="5582413" y="5299645"/>
            <a:ext cx="213057" cy="211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 flipH="1">
            <a:off x="6313239" y="5406113"/>
            <a:ext cx="133019" cy="133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 flipH="1">
            <a:off x="6437931" y="5214920"/>
            <a:ext cx="133019" cy="133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 flipH="1">
            <a:off x="6693409" y="5367884"/>
            <a:ext cx="211614" cy="2111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 flipH="1">
            <a:off x="6979926" y="5700653"/>
            <a:ext cx="135627" cy="1346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 flipH="1">
            <a:off x="5920603" y="5127938"/>
            <a:ext cx="348687" cy="3468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 flipH="1">
            <a:off x="5207930" y="5955715"/>
            <a:ext cx="135627" cy="1346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 flipH="1">
            <a:off x="5395514" y="6218063"/>
            <a:ext cx="213057" cy="2110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 flipH="1">
            <a:off x="5680503" y="6226961"/>
            <a:ext cx="309255" cy="3091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 flipH="1">
            <a:off x="5122163" y="5637492"/>
            <a:ext cx="212976" cy="2124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 flipH="1">
            <a:off x="6128003" y="6344074"/>
            <a:ext cx="212976" cy="2124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 flipH="1">
            <a:off x="6579107" y="6231937"/>
            <a:ext cx="309294" cy="3076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 flipH="1">
            <a:off x="6971745" y="5981779"/>
            <a:ext cx="211614" cy="2111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9"/>
          <p:cNvSpPr/>
          <p:nvPr/>
        </p:nvSpPr>
        <p:spPr>
          <a:xfrm flipH="1">
            <a:off x="10438663" y="439604"/>
            <a:ext cx="1226448" cy="1184979"/>
          </a:xfrm>
          <a:prstGeom prst="ellipse">
            <a:avLst/>
          </a:prstGeom>
          <a:solidFill>
            <a:srgbClr val="C00000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0"/>
          <p:cNvSpPr/>
          <p:nvPr/>
        </p:nvSpPr>
        <p:spPr>
          <a:xfrm flipH="1">
            <a:off x="5054970" y="1132989"/>
            <a:ext cx="2102358" cy="94765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pPr algn="ctr"/>
            <a:r>
              <a:rPr lang="fa-IR" dirty="0" smtClean="0"/>
              <a:t>شتابان </a:t>
            </a:r>
            <a:r>
              <a:rPr lang="fa-IR" dirty="0"/>
              <a:t>به سمت محل امنی حرکت کردن تا از خطر، </a:t>
            </a:r>
            <a:endParaRPr lang="fa-IR" dirty="0" smtClean="0"/>
          </a:p>
          <a:p>
            <a:pPr algn="ctr"/>
            <a:r>
              <a:rPr lang="fa-IR" dirty="0" smtClean="0"/>
              <a:t>در </a:t>
            </a:r>
            <a:r>
              <a:rPr lang="fa-IR" dirty="0"/>
              <a:t>ایمنی قرار گیرد.</a:t>
            </a:r>
          </a:p>
        </p:txBody>
      </p:sp>
      <p:sp>
        <p:nvSpPr>
          <p:cNvPr id="44" name="object 62"/>
          <p:cNvSpPr/>
          <p:nvPr/>
        </p:nvSpPr>
        <p:spPr>
          <a:xfrm rot="6521838" flipH="1">
            <a:off x="7248086" y="2193705"/>
            <a:ext cx="680085" cy="9451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63"/>
          <p:cNvSpPr/>
          <p:nvPr/>
        </p:nvSpPr>
        <p:spPr>
          <a:xfrm flipH="1">
            <a:off x="8290838" y="3449008"/>
            <a:ext cx="2102357" cy="10553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46" name="object 65"/>
          <p:cNvSpPr/>
          <p:nvPr/>
        </p:nvSpPr>
        <p:spPr>
          <a:xfrm rot="16200000" flipH="1">
            <a:off x="5604024" y="2594401"/>
            <a:ext cx="1091184" cy="3657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66"/>
          <p:cNvSpPr/>
          <p:nvPr/>
        </p:nvSpPr>
        <p:spPr>
          <a:xfrm flipH="1">
            <a:off x="1844040" y="3449008"/>
            <a:ext cx="2103881" cy="10553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0" tIns="0" rIns="0" bIns="0" rtlCol="0"/>
          <a:lstStyle/>
          <a:p>
            <a:pPr lvl="0" algn="ctr" defTabSz="1219170">
              <a:buClr>
                <a:srgbClr val="000000"/>
              </a:buClr>
              <a:defRPr/>
            </a:pPr>
            <a:endParaRPr lang="fa-IR" sz="2200" b="1" kern="0" dirty="0">
              <a:solidFill>
                <a:srgbClr val="FFFFFF"/>
              </a:solidFill>
              <a:latin typeface="Bahij Palatino Sans Arabic" panose="02040503050201020203" pitchFamily="18" charset="-78"/>
              <a:ea typeface="Roboto"/>
              <a:cs typeface="Bahij Palatino Sans Arabic" panose="02040503050201020203" pitchFamily="18" charset="-78"/>
              <a:sym typeface="Roboto"/>
            </a:endParaRPr>
          </a:p>
        </p:txBody>
      </p:sp>
      <p:sp>
        <p:nvSpPr>
          <p:cNvPr id="50" name="object 71"/>
          <p:cNvSpPr/>
          <p:nvPr/>
        </p:nvSpPr>
        <p:spPr>
          <a:xfrm flipH="1">
            <a:off x="4230070" y="727500"/>
            <a:ext cx="1024127" cy="37643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algn="ctr"/>
            <a:r>
              <a:rPr lang="fa-IR" sz="2400" dirty="0">
                <a:solidFill>
                  <a:prstClr val="black"/>
                </a:solidFill>
                <a:cs typeface="B Mitra" panose="00000400000000000000" pitchFamily="2" charset="-78"/>
              </a:rPr>
              <a:t>أَعُوذُ</a:t>
            </a:r>
            <a:endParaRPr dirty="0"/>
          </a:p>
        </p:txBody>
      </p:sp>
      <p:sp>
        <p:nvSpPr>
          <p:cNvPr id="52" name="object 77"/>
          <p:cNvSpPr/>
          <p:nvPr/>
        </p:nvSpPr>
        <p:spPr>
          <a:xfrm flipH="1">
            <a:off x="10213571" y="3966140"/>
            <a:ext cx="1225157" cy="1184979"/>
          </a:xfrm>
          <a:prstGeom prst="ellipse">
            <a:avLst/>
          </a:prstGeom>
          <a:solidFill>
            <a:srgbClr val="5A99D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78"/>
          <p:cNvSpPr/>
          <p:nvPr/>
        </p:nvSpPr>
        <p:spPr>
          <a:xfrm flipH="1">
            <a:off x="10624221" y="4398402"/>
            <a:ext cx="514834" cy="439606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r>
              <a:rPr lang="fa-IR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 رَبِّ </a:t>
            </a:r>
            <a:endParaRPr dirty="0"/>
          </a:p>
        </p:txBody>
      </p:sp>
      <p:sp>
        <p:nvSpPr>
          <p:cNvPr id="54" name="object 4"/>
          <p:cNvSpPr txBox="1"/>
          <p:nvPr/>
        </p:nvSpPr>
        <p:spPr>
          <a:xfrm flipH="1">
            <a:off x="10881360" y="805863"/>
            <a:ext cx="50058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a-IR" sz="2400" b="1" dirty="0">
                <a:solidFill>
                  <a:prstClr val="black"/>
                </a:solidFill>
                <a:cs typeface="B Mitra" panose="00000400000000000000" pitchFamily="2" charset="-78"/>
              </a:rPr>
              <a:t>قُل</a:t>
            </a:r>
            <a:endParaRPr sz="2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57" name="object 66"/>
          <p:cNvSpPr/>
          <p:nvPr/>
        </p:nvSpPr>
        <p:spPr>
          <a:xfrm flipH="1">
            <a:off x="8663247" y="1095755"/>
            <a:ext cx="2103881" cy="1055370"/>
          </a:xfrm>
          <a:prstGeom prst="roundRect">
            <a:avLst/>
          </a:prstGeom>
          <a:solidFill>
            <a:srgbClr val="C00000">
              <a:alpha val="48000"/>
            </a:srgbClr>
          </a:solidFill>
        </p:spPr>
        <p:txBody>
          <a:bodyPr wrap="square" lIns="0" tIns="0" rIns="0" bIns="0" rtlCol="0"/>
          <a:lstStyle/>
          <a:p>
            <a:r>
              <a:rPr lang="fa-IR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 </a:t>
            </a:r>
            <a:endParaRPr dirty="0"/>
          </a:p>
        </p:txBody>
      </p:sp>
      <p:sp>
        <p:nvSpPr>
          <p:cNvPr id="58" name="object 51"/>
          <p:cNvSpPr txBox="1"/>
          <p:nvPr/>
        </p:nvSpPr>
        <p:spPr>
          <a:xfrm flipH="1">
            <a:off x="8853055" y="1443391"/>
            <a:ext cx="1821597" cy="32919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314325" marR="5080" indent="-302260" algn="ctr">
              <a:lnSpc>
                <a:spcPct val="130000"/>
              </a:lnSpc>
            </a:pPr>
            <a:r>
              <a:rPr lang="fa-IR" dirty="0"/>
              <a:t>گفتن </a:t>
            </a:r>
            <a:r>
              <a:rPr lang="fa-IR" dirty="0" smtClean="0"/>
              <a:t>با کلام یا </a:t>
            </a:r>
            <a:r>
              <a:rPr lang="fa-IR" dirty="0"/>
              <a:t>اشاره</a:t>
            </a:r>
            <a:endParaRPr dirty="0"/>
          </a:p>
        </p:txBody>
      </p:sp>
      <p:sp>
        <p:nvSpPr>
          <p:cNvPr id="59" name="TextBox 58"/>
          <p:cNvSpPr txBox="1"/>
          <p:nvPr/>
        </p:nvSpPr>
        <p:spPr>
          <a:xfrm>
            <a:off x="8362603" y="3591973"/>
            <a:ext cx="1928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fa-IR" sz="2200" b="1" kern="0" dirty="0">
                <a:solidFill>
                  <a:sysClr val="windowText" lastClr="000000"/>
                </a:solidFill>
                <a:latin typeface="Bahij Palatino Sans Arabic" panose="02040503050201020203" pitchFamily="18" charset="-78"/>
                <a:ea typeface="Roboto"/>
                <a:cs typeface="Bahij Palatino Sans Arabic" panose="02040503050201020203" pitchFamily="18" charset="-78"/>
                <a:sym typeface="Roboto"/>
              </a:rPr>
              <a:t>سرور و مولای</a:t>
            </a:r>
            <a:r>
              <a:rPr lang="fa-IR" sz="2200" b="1" kern="0" dirty="0">
                <a:solidFill>
                  <a:srgbClr val="FFFFFF"/>
                </a:solidFill>
                <a:latin typeface="Bahij Palatino Sans Arabic" panose="02040503050201020203" pitchFamily="18" charset="-78"/>
                <a:ea typeface="Roboto"/>
                <a:cs typeface="Bahij Palatino Sans Arabic" panose="02040503050201020203" pitchFamily="18" charset="-78"/>
                <a:sym typeface="Roboto"/>
              </a:rPr>
              <a:t> </a:t>
            </a:r>
            <a:r>
              <a:rPr lang="fa-IR" sz="2200" b="1" kern="0" dirty="0">
                <a:solidFill>
                  <a:sysClr val="windowText" lastClr="000000"/>
                </a:solidFill>
                <a:latin typeface="Bahij Palatino Sans Arabic" panose="02040503050201020203" pitchFamily="18" charset="-78"/>
                <a:ea typeface="Roboto"/>
                <a:cs typeface="Bahij Palatino Sans Arabic" panose="02040503050201020203" pitchFamily="18" charset="-78"/>
                <a:sym typeface="Roboto"/>
              </a:rPr>
              <a:t>کسی.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6772" y="3422695"/>
            <a:ext cx="1604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a-IR" sz="2200" b="1" kern="0" dirty="0">
                <a:solidFill>
                  <a:sysClr val="windowText" lastClr="000000"/>
                </a:solidFill>
                <a:latin typeface="Bahij Palatino Sans Arabic" panose="02040503050201020203" pitchFamily="18" charset="-78"/>
                <a:ea typeface="Roboto"/>
                <a:cs typeface="Bahij Palatino Sans Arabic" panose="02040503050201020203" pitchFamily="18" charset="-78"/>
              </a:rPr>
              <a:t>کسی که اختیار در دست اوست.</a:t>
            </a:r>
            <a:endParaRPr lang="en-US" sz="2200" b="1" kern="0" dirty="0">
              <a:solidFill>
                <a:sysClr val="windowText" lastClr="000000"/>
              </a:solidFill>
              <a:latin typeface="Bahij Palatino Sans Arabic" panose="02040503050201020203" pitchFamily="18" charset="-78"/>
              <a:ea typeface="Roboto"/>
              <a:cs typeface="Bahij Palatino Sans Arabic" panose="02040503050201020203" pitchFamily="18" charset="-7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28553" y="3422695"/>
            <a:ext cx="19036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200" b="1" kern="0" dirty="0">
                <a:solidFill>
                  <a:sysClr val="windowText" lastClr="000000"/>
                </a:solidFill>
                <a:latin typeface="Bahij Palatino Sans Arabic" panose="02040503050201020203" pitchFamily="18" charset="-78"/>
                <a:ea typeface="Roboto"/>
                <a:cs typeface="Bahij Palatino Sans Arabic" panose="02040503050201020203" pitchFamily="18" charset="-78"/>
              </a:rPr>
              <a:t>کسی که مورد پرستش انسان </a:t>
            </a:r>
            <a:r>
              <a:rPr lang="fa-IR" sz="2200" b="1" kern="0" dirty="0" smtClean="0">
                <a:solidFill>
                  <a:sysClr val="windowText" lastClr="000000"/>
                </a:solidFill>
                <a:latin typeface="Bahij Palatino Sans Arabic" panose="02040503050201020203" pitchFamily="18" charset="-78"/>
                <a:ea typeface="Roboto"/>
                <a:cs typeface="Bahij Palatino Sans Arabic" panose="02040503050201020203" pitchFamily="18" charset="-78"/>
              </a:rPr>
              <a:t>قرار </a:t>
            </a:r>
            <a:r>
              <a:rPr lang="fa-IR" sz="2200" b="1" kern="0" dirty="0">
                <a:solidFill>
                  <a:sysClr val="windowText" lastClr="000000"/>
                </a:solidFill>
                <a:latin typeface="Bahij Palatino Sans Arabic" panose="02040503050201020203" pitchFamily="18" charset="-78"/>
                <a:ea typeface="Roboto"/>
                <a:cs typeface="Bahij Palatino Sans Arabic" panose="02040503050201020203" pitchFamily="18" charset="-78"/>
              </a:rPr>
              <a:t>می گیرد.</a:t>
            </a:r>
          </a:p>
        </p:txBody>
      </p:sp>
      <p:sp>
        <p:nvSpPr>
          <p:cNvPr id="62" name="object 77"/>
          <p:cNvSpPr/>
          <p:nvPr/>
        </p:nvSpPr>
        <p:spPr>
          <a:xfrm flipH="1">
            <a:off x="831272" y="4052039"/>
            <a:ext cx="1225157" cy="1184979"/>
          </a:xfrm>
          <a:prstGeom prst="ellipse">
            <a:avLst/>
          </a:prstGeom>
          <a:solidFill>
            <a:srgbClr val="5A99D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77"/>
          <p:cNvSpPr/>
          <p:nvPr/>
        </p:nvSpPr>
        <p:spPr>
          <a:xfrm flipH="1">
            <a:off x="6927271" y="4096372"/>
            <a:ext cx="1225157" cy="1184979"/>
          </a:xfrm>
          <a:prstGeom prst="ellipse">
            <a:avLst/>
          </a:prstGeom>
          <a:solidFill>
            <a:srgbClr val="5A99D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65" name="TextBox 64"/>
          <p:cNvSpPr txBox="1"/>
          <p:nvPr/>
        </p:nvSpPr>
        <p:spPr>
          <a:xfrm>
            <a:off x="7257011" y="4455622"/>
            <a:ext cx="66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Mitra" panose="00000400000000000000" pitchFamily="2" charset="-78"/>
              </a:rPr>
              <a:t>مَلِكِ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964276" y="438080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إِلهِ</a:t>
            </a:r>
            <a:endParaRPr lang="en-US" dirty="0"/>
          </a:p>
        </p:txBody>
      </p:sp>
      <p:sp>
        <p:nvSpPr>
          <p:cNvPr id="70" name="object 62"/>
          <p:cNvSpPr/>
          <p:nvPr/>
        </p:nvSpPr>
        <p:spPr>
          <a:xfrm rot="11489956" flipH="1">
            <a:off x="4266587" y="2179846"/>
            <a:ext cx="680085" cy="9451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5311832" y="5777346"/>
            <a:ext cx="167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b="1" kern="0" dirty="0">
                <a:solidFill>
                  <a:sysClr val="windowText" lastClr="000000"/>
                </a:solidFill>
                <a:latin typeface="Bahij Palatino Sans Arabic" panose="02040503050201020203" pitchFamily="18" charset="-78"/>
                <a:ea typeface="Roboto"/>
                <a:cs typeface="Bahij Palatino Sans Arabic" panose="02040503050201020203" pitchFamily="18" charset="-78"/>
                <a:sym typeface="Roboto"/>
              </a:rPr>
              <a:t>جماعتی از انسانها.</a:t>
            </a:r>
          </a:p>
        </p:txBody>
      </p:sp>
      <p:sp>
        <p:nvSpPr>
          <p:cNvPr id="74" name="Curved Down Arrow 73"/>
          <p:cNvSpPr/>
          <p:nvPr/>
        </p:nvSpPr>
        <p:spPr>
          <a:xfrm flipH="1">
            <a:off x="6816436" y="241069"/>
            <a:ext cx="2103120" cy="773084"/>
          </a:xfrm>
          <a:prstGeom prst="curvedDownArrow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object 77"/>
          <p:cNvSpPr/>
          <p:nvPr/>
        </p:nvSpPr>
        <p:spPr>
          <a:xfrm flipH="1">
            <a:off x="3876502" y="5326657"/>
            <a:ext cx="1225157" cy="1184979"/>
          </a:xfrm>
          <a:prstGeom prst="ellipse">
            <a:avLst/>
          </a:prstGeom>
          <a:solidFill>
            <a:srgbClr val="D06D5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4106491" y="5702531"/>
            <a:ext cx="731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النَّاسِ</a:t>
            </a:r>
            <a:endParaRPr lang="en-US" dirty="0"/>
          </a:p>
        </p:txBody>
      </p:sp>
      <p:sp>
        <p:nvSpPr>
          <p:cNvPr id="83" name="Google Shape;122;p16">
            <a:extLst>
              <a:ext uri="{FF2B5EF4-FFF2-40B4-BE49-F238E27FC236}">
                <a16:creationId xmlns="" xmlns:a16="http://schemas.microsoft.com/office/drawing/2014/main" id="{B20A10A4-7A7E-4B04-80CF-D9F8A3B1BD0D}"/>
              </a:ext>
            </a:extLst>
          </p:cNvPr>
          <p:cNvSpPr/>
          <p:nvPr/>
        </p:nvSpPr>
        <p:spPr>
          <a:xfrm rot="13541370" flipH="1">
            <a:off x="2102228" y="5088084"/>
            <a:ext cx="1798792" cy="521152"/>
          </a:xfrm>
          <a:custGeom>
            <a:avLst/>
            <a:gdLst/>
            <a:ahLst/>
            <a:cxnLst/>
            <a:rect l="l" t="t" r="r" b="b"/>
            <a:pathLst>
              <a:path w="64098" h="18795" extrusionOk="0">
                <a:moveTo>
                  <a:pt x="34281" y="1"/>
                </a:moveTo>
                <a:cubicBezTo>
                  <a:pt x="33292" y="1"/>
                  <a:pt x="32282" y="31"/>
                  <a:pt x="31252" y="95"/>
                </a:cubicBezTo>
                <a:cubicBezTo>
                  <a:pt x="14115" y="1136"/>
                  <a:pt x="4196" y="7152"/>
                  <a:pt x="2895" y="8323"/>
                </a:cubicBezTo>
                <a:cubicBezTo>
                  <a:pt x="1594" y="9494"/>
                  <a:pt x="1" y="11185"/>
                  <a:pt x="1" y="11185"/>
                </a:cubicBezTo>
                <a:lnTo>
                  <a:pt x="4846" y="11965"/>
                </a:lnTo>
                <a:lnTo>
                  <a:pt x="2375" y="18794"/>
                </a:lnTo>
                <a:cubicBezTo>
                  <a:pt x="7838" y="14989"/>
                  <a:pt x="13822" y="11998"/>
                  <a:pt x="20163" y="9884"/>
                </a:cubicBezTo>
                <a:cubicBezTo>
                  <a:pt x="26411" y="7808"/>
                  <a:pt x="32533" y="7186"/>
                  <a:pt x="37658" y="7186"/>
                </a:cubicBezTo>
                <a:cubicBezTo>
                  <a:pt x="41202" y="7186"/>
                  <a:pt x="44269" y="7484"/>
                  <a:pt x="46569" y="7803"/>
                </a:cubicBezTo>
                <a:cubicBezTo>
                  <a:pt x="52195" y="8583"/>
                  <a:pt x="58992" y="11185"/>
                  <a:pt x="58862" y="11575"/>
                </a:cubicBezTo>
                <a:cubicBezTo>
                  <a:pt x="58731" y="11998"/>
                  <a:pt x="56130" y="12778"/>
                  <a:pt x="54666" y="13949"/>
                </a:cubicBezTo>
                <a:cubicBezTo>
                  <a:pt x="53236" y="15120"/>
                  <a:pt x="54536" y="16160"/>
                  <a:pt x="56780" y="16290"/>
                </a:cubicBezTo>
                <a:cubicBezTo>
                  <a:pt x="56843" y="16294"/>
                  <a:pt x="56909" y="16296"/>
                  <a:pt x="56977" y="16296"/>
                </a:cubicBezTo>
                <a:cubicBezTo>
                  <a:pt x="59279" y="16296"/>
                  <a:pt x="64097" y="14209"/>
                  <a:pt x="64097" y="14209"/>
                </a:cubicBezTo>
                <a:lnTo>
                  <a:pt x="64097" y="9754"/>
                </a:lnTo>
                <a:cubicBezTo>
                  <a:pt x="64097" y="5410"/>
                  <a:pt x="63718" y="3197"/>
                  <a:pt x="62461" y="3197"/>
                </a:cubicBezTo>
                <a:cubicBezTo>
                  <a:pt x="62392" y="3197"/>
                  <a:pt x="62319" y="3204"/>
                  <a:pt x="62244" y="3217"/>
                </a:cubicBezTo>
                <a:cubicBezTo>
                  <a:pt x="60813" y="3478"/>
                  <a:pt x="59902" y="7412"/>
                  <a:pt x="59902" y="7412"/>
                </a:cubicBezTo>
                <a:cubicBezTo>
                  <a:pt x="59902" y="7412"/>
                  <a:pt x="49733" y="1"/>
                  <a:pt x="34281" y="1"/>
                </a:cubicBezTo>
                <a:close/>
              </a:path>
            </a:pathLst>
          </a:custGeom>
          <a:solidFill>
            <a:srgbClr val="5A97D1"/>
          </a:solidFill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122;p16">
            <a:extLst>
              <a:ext uri="{FF2B5EF4-FFF2-40B4-BE49-F238E27FC236}">
                <a16:creationId xmlns="" xmlns:a16="http://schemas.microsoft.com/office/drawing/2014/main" id="{B20A10A4-7A7E-4B04-80CF-D9F8A3B1BD0D}"/>
              </a:ext>
            </a:extLst>
          </p:cNvPr>
          <p:cNvSpPr/>
          <p:nvPr/>
        </p:nvSpPr>
        <p:spPr>
          <a:xfrm rot="7878618">
            <a:off x="7898969" y="5099166"/>
            <a:ext cx="1798792" cy="521152"/>
          </a:xfrm>
          <a:custGeom>
            <a:avLst/>
            <a:gdLst/>
            <a:ahLst/>
            <a:cxnLst/>
            <a:rect l="l" t="t" r="r" b="b"/>
            <a:pathLst>
              <a:path w="64098" h="18795" extrusionOk="0">
                <a:moveTo>
                  <a:pt x="34281" y="1"/>
                </a:moveTo>
                <a:cubicBezTo>
                  <a:pt x="33292" y="1"/>
                  <a:pt x="32282" y="31"/>
                  <a:pt x="31252" y="95"/>
                </a:cubicBezTo>
                <a:cubicBezTo>
                  <a:pt x="14115" y="1136"/>
                  <a:pt x="4196" y="7152"/>
                  <a:pt x="2895" y="8323"/>
                </a:cubicBezTo>
                <a:cubicBezTo>
                  <a:pt x="1594" y="9494"/>
                  <a:pt x="1" y="11185"/>
                  <a:pt x="1" y="11185"/>
                </a:cubicBezTo>
                <a:lnTo>
                  <a:pt x="4846" y="11965"/>
                </a:lnTo>
                <a:lnTo>
                  <a:pt x="2375" y="18794"/>
                </a:lnTo>
                <a:cubicBezTo>
                  <a:pt x="7838" y="14989"/>
                  <a:pt x="13822" y="11998"/>
                  <a:pt x="20163" y="9884"/>
                </a:cubicBezTo>
                <a:cubicBezTo>
                  <a:pt x="26411" y="7808"/>
                  <a:pt x="32533" y="7186"/>
                  <a:pt x="37658" y="7186"/>
                </a:cubicBezTo>
                <a:cubicBezTo>
                  <a:pt x="41202" y="7186"/>
                  <a:pt x="44269" y="7484"/>
                  <a:pt x="46569" y="7803"/>
                </a:cubicBezTo>
                <a:cubicBezTo>
                  <a:pt x="52195" y="8583"/>
                  <a:pt x="58992" y="11185"/>
                  <a:pt x="58862" y="11575"/>
                </a:cubicBezTo>
                <a:cubicBezTo>
                  <a:pt x="58731" y="11998"/>
                  <a:pt x="56130" y="12778"/>
                  <a:pt x="54666" y="13949"/>
                </a:cubicBezTo>
                <a:cubicBezTo>
                  <a:pt x="53236" y="15120"/>
                  <a:pt x="54536" y="16160"/>
                  <a:pt x="56780" y="16290"/>
                </a:cubicBezTo>
                <a:cubicBezTo>
                  <a:pt x="56843" y="16294"/>
                  <a:pt x="56909" y="16296"/>
                  <a:pt x="56977" y="16296"/>
                </a:cubicBezTo>
                <a:cubicBezTo>
                  <a:pt x="59279" y="16296"/>
                  <a:pt x="64097" y="14209"/>
                  <a:pt x="64097" y="14209"/>
                </a:cubicBezTo>
                <a:lnTo>
                  <a:pt x="64097" y="9754"/>
                </a:lnTo>
                <a:cubicBezTo>
                  <a:pt x="64097" y="5410"/>
                  <a:pt x="63718" y="3197"/>
                  <a:pt x="62461" y="3197"/>
                </a:cubicBezTo>
                <a:cubicBezTo>
                  <a:pt x="62392" y="3197"/>
                  <a:pt x="62319" y="3204"/>
                  <a:pt x="62244" y="3217"/>
                </a:cubicBezTo>
                <a:cubicBezTo>
                  <a:pt x="60813" y="3478"/>
                  <a:pt x="59902" y="7412"/>
                  <a:pt x="59902" y="7412"/>
                </a:cubicBezTo>
                <a:cubicBezTo>
                  <a:pt x="59902" y="7412"/>
                  <a:pt x="49733" y="1"/>
                  <a:pt x="34281" y="1"/>
                </a:cubicBezTo>
                <a:close/>
              </a:path>
            </a:pathLst>
          </a:custGeom>
          <a:solidFill>
            <a:srgbClr val="5A97D1"/>
          </a:solidFill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122;p16">
            <a:extLst>
              <a:ext uri="{FF2B5EF4-FFF2-40B4-BE49-F238E27FC236}">
                <a16:creationId xmlns="" xmlns:a16="http://schemas.microsoft.com/office/drawing/2014/main" id="{B20A10A4-7A7E-4B04-80CF-D9F8A3B1BD0D}"/>
              </a:ext>
            </a:extLst>
          </p:cNvPr>
          <p:cNvSpPr/>
          <p:nvPr/>
        </p:nvSpPr>
        <p:spPr>
          <a:xfrm rot="13721382" flipH="1">
            <a:off x="4588717" y="4640597"/>
            <a:ext cx="968740" cy="521152"/>
          </a:xfrm>
          <a:custGeom>
            <a:avLst/>
            <a:gdLst/>
            <a:ahLst/>
            <a:cxnLst/>
            <a:rect l="l" t="t" r="r" b="b"/>
            <a:pathLst>
              <a:path w="64098" h="18795" extrusionOk="0">
                <a:moveTo>
                  <a:pt x="34281" y="1"/>
                </a:moveTo>
                <a:cubicBezTo>
                  <a:pt x="33292" y="1"/>
                  <a:pt x="32282" y="31"/>
                  <a:pt x="31252" y="95"/>
                </a:cubicBezTo>
                <a:cubicBezTo>
                  <a:pt x="14115" y="1136"/>
                  <a:pt x="4196" y="7152"/>
                  <a:pt x="2895" y="8323"/>
                </a:cubicBezTo>
                <a:cubicBezTo>
                  <a:pt x="1594" y="9494"/>
                  <a:pt x="1" y="11185"/>
                  <a:pt x="1" y="11185"/>
                </a:cubicBezTo>
                <a:lnTo>
                  <a:pt x="4846" y="11965"/>
                </a:lnTo>
                <a:lnTo>
                  <a:pt x="2375" y="18794"/>
                </a:lnTo>
                <a:cubicBezTo>
                  <a:pt x="7838" y="14989"/>
                  <a:pt x="13822" y="11998"/>
                  <a:pt x="20163" y="9884"/>
                </a:cubicBezTo>
                <a:cubicBezTo>
                  <a:pt x="26411" y="7808"/>
                  <a:pt x="32533" y="7186"/>
                  <a:pt x="37658" y="7186"/>
                </a:cubicBezTo>
                <a:cubicBezTo>
                  <a:pt x="41202" y="7186"/>
                  <a:pt x="44269" y="7484"/>
                  <a:pt x="46569" y="7803"/>
                </a:cubicBezTo>
                <a:cubicBezTo>
                  <a:pt x="52195" y="8583"/>
                  <a:pt x="58992" y="11185"/>
                  <a:pt x="58862" y="11575"/>
                </a:cubicBezTo>
                <a:cubicBezTo>
                  <a:pt x="58731" y="11998"/>
                  <a:pt x="56130" y="12778"/>
                  <a:pt x="54666" y="13949"/>
                </a:cubicBezTo>
                <a:cubicBezTo>
                  <a:pt x="53236" y="15120"/>
                  <a:pt x="54536" y="16160"/>
                  <a:pt x="56780" y="16290"/>
                </a:cubicBezTo>
                <a:cubicBezTo>
                  <a:pt x="56843" y="16294"/>
                  <a:pt x="56909" y="16296"/>
                  <a:pt x="56977" y="16296"/>
                </a:cubicBezTo>
                <a:cubicBezTo>
                  <a:pt x="59279" y="16296"/>
                  <a:pt x="64097" y="14209"/>
                  <a:pt x="64097" y="14209"/>
                </a:cubicBezTo>
                <a:lnTo>
                  <a:pt x="64097" y="9754"/>
                </a:lnTo>
                <a:cubicBezTo>
                  <a:pt x="64097" y="5410"/>
                  <a:pt x="63718" y="3197"/>
                  <a:pt x="62461" y="3197"/>
                </a:cubicBezTo>
                <a:cubicBezTo>
                  <a:pt x="62392" y="3197"/>
                  <a:pt x="62319" y="3204"/>
                  <a:pt x="62244" y="3217"/>
                </a:cubicBezTo>
                <a:cubicBezTo>
                  <a:pt x="60813" y="3478"/>
                  <a:pt x="59902" y="7412"/>
                  <a:pt x="59902" y="7412"/>
                </a:cubicBezTo>
                <a:cubicBezTo>
                  <a:pt x="59902" y="7412"/>
                  <a:pt x="49733" y="1"/>
                  <a:pt x="34281" y="1"/>
                </a:cubicBezTo>
                <a:close/>
              </a:path>
            </a:pathLst>
          </a:custGeom>
          <a:solidFill>
            <a:srgbClr val="5A97D1"/>
          </a:solidFill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42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93CFE69-79B0-440B-949E-DA17AD834A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527073" y="0"/>
            <a:ext cx="4204707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F3753AF9-461F-4049-BB9D-621E76A51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33798" y="4776439"/>
            <a:ext cx="3571782" cy="0"/>
          </a:xfrm>
          <a:prstGeom prst="line">
            <a:avLst/>
          </a:prstGeom>
          <a:ln w="38100">
            <a:gradFill>
              <a:gsLst>
                <a:gs pos="0">
                  <a:srgbClr val="00B050"/>
                </a:gs>
                <a:gs pos="51300">
                  <a:schemeClr val="accent2">
                    <a:lumMod val="60000"/>
                    <a:lumOff val="4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38586" y="3182321"/>
            <a:ext cx="4034806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algn="r" rtl="1"/>
            <a:r>
              <a:rPr lang="fa-IR" sz="4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مرحله اول: </a:t>
            </a:r>
            <a:endParaRPr lang="fa-IR" sz="4800" b="1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ea typeface="Calibri" panose="020F0502020204030204" pitchFamily="34" charset="0"/>
              <a:cs typeface="Adobe Arabic" panose="02040503050201020203" pitchFamily="18" charset="-78"/>
            </a:endParaRPr>
          </a:p>
          <a:p>
            <a:pPr algn="ctr" rtl="1"/>
            <a:r>
              <a:rPr lang="fa-IR" sz="4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تفكر حول واژگان سوره </a:t>
            </a:r>
            <a:endParaRPr lang="en-US" sz="48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ea typeface="Calibri" panose="020F0502020204030204" pitchFamily="34" charset="0"/>
              <a:cs typeface="Adobe Arabic" panose="02040503050201020203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28522" y="4906536"/>
            <a:ext cx="3145413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MA_Mitra"/>
                <a:ea typeface="Calibri" panose="020F0502020204030204" pitchFamily="34" charset="0"/>
                <a:cs typeface="B Lotus" panose="00000400000000000000" pitchFamily="2" charset="-78"/>
              </a:rPr>
              <a:t>ج.</a:t>
            </a: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3200" b="1" dirty="0" smtClean="0">
                <a:ln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75000"/>
                        </a:schemeClr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MA_Mitra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sz="2800" b="1" dirty="0" smtClean="0">
                <a:ln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77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75000"/>
                        </a:schemeClr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24000">
                      <a:schemeClr val="accent2">
                        <a:lumMod val="75000"/>
                      </a:schemeClr>
                    </a:gs>
                    <a:gs pos="81000">
                      <a:schemeClr val="accent2">
                        <a:lumMod val="60000"/>
                        <a:lumOff val="40000"/>
                      </a:schemeClr>
                    </a:gs>
                    <a:gs pos="94000">
                      <a:schemeClr val="accent6">
                        <a:lumMod val="75000"/>
                      </a:schemeClr>
                    </a:gs>
                  </a:gsLst>
                  <a:lin ang="0" scaled="0"/>
                </a:gradFill>
              </a:rPr>
              <a:t>ارتباط</a:t>
            </a:r>
            <a:r>
              <a:rPr lang="fa-IR" sz="2800" b="1" dirty="0" smtClean="0">
                <a:ln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77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75000"/>
                        </a:schemeClr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24000">
                      <a:schemeClr val="accent2">
                        <a:lumMod val="20000"/>
                        <a:lumOff val="80000"/>
                      </a:schemeClr>
                    </a:gs>
                    <a:gs pos="81000">
                      <a:schemeClr val="accent2">
                        <a:lumMod val="60000"/>
                        <a:lumOff val="40000"/>
                      </a:schemeClr>
                    </a:gs>
                    <a:gs pos="94000">
                      <a:schemeClr val="accent6">
                        <a:lumMod val="75000"/>
                      </a:schemeClr>
                    </a:gs>
                  </a:gsLst>
                  <a:lin ang="0" scaled="0"/>
                </a:gradFill>
              </a:rPr>
              <a:t> </a:t>
            </a:r>
            <a:r>
              <a:rPr lang="fa-IR" sz="2800" b="1" dirty="0" smtClean="0"/>
              <a:t>بین واژگان </a:t>
            </a:r>
            <a:r>
              <a:rPr lang="fa-IR" sz="2800" b="1" dirty="0"/>
              <a:t>سوره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836342" y="2253877"/>
            <a:ext cx="64565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3200" dirty="0" smtClean="0">
                <a:solidFill>
                  <a:prstClr val="black"/>
                </a:solidFill>
              </a:rPr>
              <a:t>برای به دست آوردن ارتباط واژگان درسوره، دانستن نقش آنها در جمله مهم است؛ </a:t>
            </a:r>
          </a:p>
          <a:p>
            <a:pPr lvl="0" algn="ctr"/>
            <a:r>
              <a:rPr lang="fa-IR" sz="3200" dirty="0" smtClean="0">
                <a:solidFill>
                  <a:prstClr val="black"/>
                </a:solidFill>
              </a:rPr>
              <a:t>زیرا تاثیر و تاثر عناصر یک سوره </a:t>
            </a:r>
          </a:p>
          <a:p>
            <a:pPr lvl="0" algn="ctr"/>
            <a:r>
              <a:rPr lang="fa-IR" sz="3200" dirty="0" smtClean="0">
                <a:solidFill>
                  <a:prstClr val="black"/>
                </a:solidFill>
              </a:rPr>
              <a:t>منوط به نقشی است که برای آنها </a:t>
            </a:r>
          </a:p>
          <a:p>
            <a:pPr lvl="0" algn="ctr"/>
            <a:r>
              <a:rPr lang="fa-IR" sz="3200" dirty="0" smtClean="0">
                <a:solidFill>
                  <a:prstClr val="black"/>
                </a:solidFill>
              </a:rPr>
              <a:t>در سوره تعیین می شود.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75570" y="206061"/>
            <a:ext cx="1916430" cy="6549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9"/>
          <p:cNvSpPr/>
          <p:nvPr/>
        </p:nvSpPr>
        <p:spPr>
          <a:xfrm>
            <a:off x="2666287" y="2497018"/>
            <a:ext cx="2677423" cy="1641475"/>
          </a:xfrm>
          <a:custGeom>
            <a:avLst/>
            <a:gdLst/>
            <a:ahLst/>
            <a:cxnLst/>
            <a:rect l="l" t="t" r="r" b="b"/>
            <a:pathLst>
              <a:path w="1990725" h="1641475">
                <a:moveTo>
                  <a:pt x="0" y="164084"/>
                </a:moveTo>
                <a:lnTo>
                  <a:pt x="5693" y="121108"/>
                </a:lnTo>
                <a:lnTo>
                  <a:pt x="21775" y="82385"/>
                </a:lnTo>
                <a:lnTo>
                  <a:pt x="46749" y="49417"/>
                </a:lnTo>
                <a:lnTo>
                  <a:pt x="79118" y="23704"/>
                </a:lnTo>
                <a:lnTo>
                  <a:pt x="117385" y="6748"/>
                </a:lnTo>
                <a:lnTo>
                  <a:pt x="160054" y="48"/>
                </a:lnTo>
                <a:lnTo>
                  <a:pt x="1826260" y="0"/>
                </a:lnTo>
                <a:lnTo>
                  <a:pt x="1840965" y="651"/>
                </a:lnTo>
                <a:lnTo>
                  <a:pt x="1882690" y="9979"/>
                </a:lnTo>
                <a:lnTo>
                  <a:pt x="1919661" y="29199"/>
                </a:lnTo>
                <a:lnTo>
                  <a:pt x="1950377" y="56812"/>
                </a:lnTo>
                <a:lnTo>
                  <a:pt x="1973338" y="91315"/>
                </a:lnTo>
                <a:lnTo>
                  <a:pt x="1987042" y="131208"/>
                </a:lnTo>
                <a:lnTo>
                  <a:pt x="1990344" y="1477264"/>
                </a:lnTo>
                <a:lnTo>
                  <a:pt x="1989692" y="1491969"/>
                </a:lnTo>
                <a:lnTo>
                  <a:pt x="1980364" y="1533694"/>
                </a:lnTo>
                <a:lnTo>
                  <a:pt x="1961144" y="1570665"/>
                </a:lnTo>
                <a:lnTo>
                  <a:pt x="1933531" y="1601381"/>
                </a:lnTo>
                <a:lnTo>
                  <a:pt x="1899028" y="1624342"/>
                </a:lnTo>
                <a:lnTo>
                  <a:pt x="1859135" y="1638046"/>
                </a:lnTo>
                <a:lnTo>
                  <a:pt x="164084" y="1641348"/>
                </a:lnTo>
                <a:lnTo>
                  <a:pt x="149371" y="1640696"/>
                </a:lnTo>
                <a:lnTo>
                  <a:pt x="107633" y="1631368"/>
                </a:lnTo>
                <a:lnTo>
                  <a:pt x="70660" y="1612148"/>
                </a:lnTo>
                <a:lnTo>
                  <a:pt x="39949" y="1584535"/>
                </a:lnTo>
                <a:lnTo>
                  <a:pt x="16996" y="1550032"/>
                </a:lnTo>
                <a:lnTo>
                  <a:pt x="3299" y="1510139"/>
                </a:lnTo>
                <a:lnTo>
                  <a:pt x="0" y="164084"/>
                </a:lnTo>
                <a:close/>
              </a:path>
            </a:pathLst>
          </a:custGeom>
          <a:ln w="6349">
            <a:solidFill>
              <a:srgbClr val="BA2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601471" y="3802946"/>
            <a:ext cx="1769745" cy="702945"/>
          </a:xfrm>
          <a:custGeom>
            <a:avLst/>
            <a:gdLst/>
            <a:ahLst/>
            <a:cxnLst/>
            <a:rect l="l" t="t" r="r" b="b"/>
            <a:pathLst>
              <a:path w="1769745" h="702945">
                <a:moveTo>
                  <a:pt x="1699133" y="0"/>
                </a:moveTo>
                <a:lnTo>
                  <a:pt x="58304" y="1012"/>
                </a:lnTo>
                <a:lnTo>
                  <a:pt x="21472" y="19722"/>
                </a:lnTo>
                <a:lnTo>
                  <a:pt x="1494" y="55777"/>
                </a:lnTo>
                <a:lnTo>
                  <a:pt x="0" y="70231"/>
                </a:lnTo>
                <a:lnTo>
                  <a:pt x="1012" y="644259"/>
                </a:lnTo>
                <a:lnTo>
                  <a:pt x="19722" y="681091"/>
                </a:lnTo>
                <a:lnTo>
                  <a:pt x="55777" y="701069"/>
                </a:lnTo>
                <a:lnTo>
                  <a:pt x="70231" y="702564"/>
                </a:lnTo>
                <a:lnTo>
                  <a:pt x="1711059" y="701551"/>
                </a:lnTo>
                <a:lnTo>
                  <a:pt x="1747891" y="682841"/>
                </a:lnTo>
                <a:lnTo>
                  <a:pt x="1767869" y="646786"/>
                </a:lnTo>
                <a:lnTo>
                  <a:pt x="1769364" y="632333"/>
                </a:lnTo>
                <a:lnTo>
                  <a:pt x="1768351" y="58304"/>
                </a:lnTo>
                <a:lnTo>
                  <a:pt x="1749641" y="21472"/>
                </a:lnTo>
                <a:lnTo>
                  <a:pt x="1713586" y="1494"/>
                </a:lnTo>
                <a:lnTo>
                  <a:pt x="1699133" y="0"/>
                </a:lnTo>
                <a:close/>
              </a:path>
            </a:pathLst>
          </a:custGeom>
          <a:solidFill>
            <a:srgbClr val="D37A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/>
        </p:nvSpPr>
        <p:spPr>
          <a:xfrm>
            <a:off x="6645594" y="2497018"/>
            <a:ext cx="2677423" cy="1641475"/>
          </a:xfrm>
          <a:custGeom>
            <a:avLst/>
            <a:gdLst/>
            <a:ahLst/>
            <a:cxnLst/>
            <a:rect l="l" t="t" r="r" b="b"/>
            <a:pathLst>
              <a:path w="1990725" h="1641475">
                <a:moveTo>
                  <a:pt x="0" y="164084"/>
                </a:moveTo>
                <a:lnTo>
                  <a:pt x="5696" y="121108"/>
                </a:lnTo>
                <a:lnTo>
                  <a:pt x="21786" y="82385"/>
                </a:lnTo>
                <a:lnTo>
                  <a:pt x="46768" y="49417"/>
                </a:lnTo>
                <a:lnTo>
                  <a:pt x="79141" y="23704"/>
                </a:lnTo>
                <a:lnTo>
                  <a:pt x="117404" y="6748"/>
                </a:lnTo>
                <a:lnTo>
                  <a:pt x="160056" y="48"/>
                </a:lnTo>
                <a:lnTo>
                  <a:pt x="1826260" y="0"/>
                </a:lnTo>
                <a:lnTo>
                  <a:pt x="1840965" y="651"/>
                </a:lnTo>
                <a:lnTo>
                  <a:pt x="1882690" y="9979"/>
                </a:lnTo>
                <a:lnTo>
                  <a:pt x="1919661" y="29199"/>
                </a:lnTo>
                <a:lnTo>
                  <a:pt x="1950377" y="56812"/>
                </a:lnTo>
                <a:lnTo>
                  <a:pt x="1973338" y="91315"/>
                </a:lnTo>
                <a:lnTo>
                  <a:pt x="1987042" y="131208"/>
                </a:lnTo>
                <a:lnTo>
                  <a:pt x="1990344" y="1477264"/>
                </a:lnTo>
                <a:lnTo>
                  <a:pt x="1989692" y="1491969"/>
                </a:lnTo>
                <a:lnTo>
                  <a:pt x="1980364" y="1533694"/>
                </a:lnTo>
                <a:lnTo>
                  <a:pt x="1961144" y="1570665"/>
                </a:lnTo>
                <a:lnTo>
                  <a:pt x="1933531" y="1601381"/>
                </a:lnTo>
                <a:lnTo>
                  <a:pt x="1899028" y="1624342"/>
                </a:lnTo>
                <a:lnTo>
                  <a:pt x="1859135" y="1638046"/>
                </a:lnTo>
                <a:lnTo>
                  <a:pt x="164084" y="1641348"/>
                </a:lnTo>
                <a:lnTo>
                  <a:pt x="149378" y="1640696"/>
                </a:lnTo>
                <a:lnTo>
                  <a:pt x="107653" y="1631368"/>
                </a:lnTo>
                <a:lnTo>
                  <a:pt x="70682" y="1612148"/>
                </a:lnTo>
                <a:lnTo>
                  <a:pt x="39966" y="1584535"/>
                </a:lnTo>
                <a:lnTo>
                  <a:pt x="17005" y="1550032"/>
                </a:lnTo>
                <a:lnTo>
                  <a:pt x="3301" y="1510139"/>
                </a:lnTo>
                <a:lnTo>
                  <a:pt x="0" y="164084"/>
                </a:lnTo>
                <a:close/>
              </a:path>
            </a:pathLst>
          </a:custGeom>
          <a:ln w="6349">
            <a:solidFill>
              <a:srgbClr val="D37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/>
          <p:cNvSpPr/>
          <p:nvPr/>
        </p:nvSpPr>
        <p:spPr>
          <a:xfrm>
            <a:off x="8582837" y="3749332"/>
            <a:ext cx="1805585" cy="702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 algn="ctr"/>
            <a:r>
              <a:rPr lang="fa-IR" sz="2000" dirty="0">
                <a:solidFill>
                  <a:schemeClr val="bg1"/>
                </a:solidFill>
              </a:rPr>
              <a:t>تصویر </a:t>
            </a:r>
            <a:r>
              <a:rPr lang="fa-IR" sz="2000" dirty="0" smtClean="0">
                <a:solidFill>
                  <a:schemeClr val="bg1"/>
                </a:solidFill>
              </a:rPr>
              <a:t>سازی کلمات</a:t>
            </a:r>
          </a:p>
          <a:p>
            <a:pPr lvl="0" algn="ctr"/>
            <a:r>
              <a:rPr lang="fa-IR" sz="2000" dirty="0" smtClean="0">
                <a:solidFill>
                  <a:schemeClr val="bg1"/>
                </a:solidFill>
              </a:rPr>
              <a:t>در </a:t>
            </a:r>
            <a:r>
              <a:rPr lang="fa-IR" sz="2000" dirty="0">
                <a:solidFill>
                  <a:schemeClr val="bg1"/>
                </a:solidFill>
              </a:rPr>
              <a:t>ارتباط با هم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5587" y="3809232"/>
            <a:ext cx="139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chemeClr val="bg1"/>
                </a:solidFill>
              </a:rPr>
              <a:t>اعراب</a:t>
            </a:r>
            <a:r>
              <a:rPr lang="fa-IR" sz="2800" dirty="0">
                <a:solidFill>
                  <a:schemeClr val="bg1"/>
                </a:solidFill>
              </a:rPr>
              <a:t> </a:t>
            </a:r>
            <a:r>
              <a:rPr lang="fa-IR" sz="2000" dirty="0">
                <a:solidFill>
                  <a:schemeClr val="bg1"/>
                </a:solidFill>
              </a:rPr>
              <a:t>سوره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57281" y="2868319"/>
            <a:ext cx="1941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2000" dirty="0"/>
              <a:t>بررسی نقش واژه ها </a:t>
            </a:r>
            <a:endParaRPr lang="fa-IR" sz="2000" dirty="0" smtClean="0"/>
          </a:p>
          <a:p>
            <a:pPr lvl="0" algn="ctr"/>
            <a:r>
              <a:rPr lang="fa-IR" sz="2000" dirty="0" smtClean="0"/>
              <a:t>در جملات آیات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4486707" y="733284"/>
            <a:ext cx="3038011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15000"/>
              </a:lnSpc>
            </a:pPr>
            <a:r>
              <a:rPr lang="fa-IR" sz="2800" b="1" dirty="0">
                <a:ln>
                  <a:gradFill>
                    <a:gsLst>
                      <a:gs pos="0">
                        <a:srgbClr val="ED7D31">
                          <a:lumMod val="75000"/>
                        </a:srgbClr>
                      </a:gs>
                      <a:gs pos="77000">
                        <a:srgbClr val="5B9BD5">
                          <a:lumMod val="45000"/>
                          <a:lumOff val="55000"/>
                        </a:srgbClr>
                      </a:gs>
                      <a:gs pos="83000">
                        <a:srgbClr val="5B9BD5">
                          <a:lumMod val="75000"/>
                        </a:srgbClr>
                      </a:gs>
                      <a:gs pos="100000">
                        <a:srgbClr val="70AD47">
                          <a:lumMod val="7500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24000">
                      <a:srgbClr val="ED7D31">
                        <a:lumMod val="75000"/>
                      </a:srgbClr>
                    </a:gs>
                    <a:gs pos="81000">
                      <a:srgbClr val="ED7D31">
                        <a:lumMod val="60000"/>
                        <a:lumOff val="40000"/>
                      </a:srgbClr>
                    </a:gs>
                    <a:gs pos="94000">
                      <a:srgbClr val="70AD47">
                        <a:lumMod val="75000"/>
                      </a:srgbClr>
                    </a:gs>
                  </a:gsLst>
                  <a:lin ang="0" scaled="0"/>
                </a:gradFill>
              </a:rPr>
              <a:t>ارتباط</a:t>
            </a:r>
            <a:r>
              <a:rPr lang="fa-IR" sz="2800" b="1" dirty="0">
                <a:ln>
                  <a:gradFill>
                    <a:gsLst>
                      <a:gs pos="0">
                        <a:srgbClr val="ED7D31">
                          <a:lumMod val="75000"/>
                        </a:srgbClr>
                      </a:gs>
                      <a:gs pos="77000">
                        <a:srgbClr val="5B9BD5">
                          <a:lumMod val="45000"/>
                          <a:lumOff val="55000"/>
                        </a:srgbClr>
                      </a:gs>
                      <a:gs pos="83000">
                        <a:srgbClr val="5B9BD5">
                          <a:lumMod val="75000"/>
                        </a:srgbClr>
                      </a:gs>
                      <a:gs pos="100000">
                        <a:srgbClr val="70AD47">
                          <a:lumMod val="7500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24000">
                      <a:srgbClr val="ED7D31">
                        <a:lumMod val="20000"/>
                        <a:lumOff val="80000"/>
                      </a:srgbClr>
                    </a:gs>
                    <a:gs pos="81000">
                      <a:srgbClr val="ED7D31">
                        <a:lumMod val="60000"/>
                        <a:lumOff val="40000"/>
                      </a:srgbClr>
                    </a:gs>
                    <a:gs pos="94000">
                      <a:srgbClr val="70AD47">
                        <a:lumMod val="75000"/>
                      </a:srgbClr>
                    </a:gs>
                  </a:gsLst>
                  <a:lin ang="0" scaled="0"/>
                </a:gradFill>
              </a:rPr>
              <a:t> </a:t>
            </a:r>
            <a:r>
              <a:rPr lang="fa-IR" sz="2800" b="1" dirty="0">
                <a:solidFill>
                  <a:prstClr val="black"/>
                </a:solidFill>
              </a:rPr>
              <a:t>بین واژگان سوره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5400000">
            <a:off x="5936696" y="-560431"/>
            <a:ext cx="356839" cy="4404730"/>
          </a:xfrm>
          <a:prstGeom prst="leftBrace">
            <a:avLst/>
          </a:prstGeom>
          <a:noFill/>
          <a:ln w="38100" cap="flat" cmpd="sng" algn="ctr">
            <a:gradFill>
              <a:gsLst>
                <a:gs pos="32000">
                  <a:srgbClr val="F1AB7B"/>
                </a:gs>
                <a:gs pos="53000">
                  <a:srgbClr val="FFFF00"/>
                </a:gs>
                <a:gs pos="54000">
                  <a:srgbClr val="FFFF00"/>
                </a:gs>
                <a:gs pos="76000">
                  <a:srgbClr val="B32A00"/>
                </a:gs>
              </a:gsLst>
              <a:lin ang="0" scaled="0"/>
            </a:gra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5721" y="2760292"/>
            <a:ext cx="2683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/>
              <a:t>بیان ارتباط بین واژگان با در نظر گرفتن هر کلمه و مفهوم آن در کنار واژه های دیگر</a:t>
            </a:r>
            <a:endParaRPr lang="en-US" sz="2000" dirty="0"/>
          </a:p>
        </p:txBody>
      </p:sp>
      <p:sp>
        <p:nvSpPr>
          <p:cNvPr id="20" name="Curved Up Arrow 19"/>
          <p:cNvSpPr/>
          <p:nvPr/>
        </p:nvSpPr>
        <p:spPr>
          <a:xfrm>
            <a:off x="4572000" y="4802736"/>
            <a:ext cx="2922661" cy="1093862"/>
          </a:xfrm>
          <a:prstGeom prst="curvedUpArrow">
            <a:avLst/>
          </a:prstGeom>
          <a:gradFill>
            <a:gsLst>
              <a:gs pos="31000">
                <a:srgbClr val="D37A68"/>
              </a:gs>
              <a:gs pos="53000">
                <a:srgbClr val="FFFF00"/>
              </a:gs>
              <a:gs pos="54000">
                <a:srgbClr val="FFFF00"/>
              </a:gs>
              <a:gs pos="76000">
                <a:srgbClr val="B32A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357360" y="0"/>
            <a:ext cx="299103" cy="6858000"/>
          </a:xfrm>
          <a:prstGeom prst="rect">
            <a:avLst/>
          </a:prstGeom>
          <a:gradFill flip="none" rotWithShape="1">
            <a:gsLst>
              <a:gs pos="31000">
                <a:srgbClr val="D37A68"/>
              </a:gs>
              <a:gs pos="53000">
                <a:srgbClr val="FFFF00"/>
              </a:gs>
              <a:gs pos="54000">
                <a:srgbClr val="FFFF00"/>
              </a:gs>
              <a:gs pos="76000">
                <a:srgbClr val="B32A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8281" t="-1478" r="27679" b="9700"/>
          <a:stretch/>
        </p:blipFill>
        <p:spPr>
          <a:xfrm>
            <a:off x="10272045" y="1938285"/>
            <a:ext cx="999858" cy="13740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84235" y="0"/>
            <a:ext cx="6824546" cy="1538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fa-I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مرحله دوم: گزاره نویسی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68893E2F-227D-4472-B59F-3DEBF46C0E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ltGray">
          <a:xfrm>
            <a:off x="7596142" y="1249041"/>
            <a:ext cx="4206240" cy="0"/>
          </a:xfrm>
          <a:prstGeom prst="line">
            <a:avLst/>
          </a:prstGeom>
          <a:noFill/>
          <a:ln w="38100" cap="flat" cmpd="sng" algn="ctr">
            <a:gradFill>
              <a:gsLst>
                <a:gs pos="0">
                  <a:srgbClr val="24919C"/>
                </a:gs>
                <a:gs pos="50000">
                  <a:srgbClr val="D47B69"/>
                </a:gs>
                <a:gs pos="100000">
                  <a:srgbClr val="7EB559"/>
                </a:gs>
              </a:gsLst>
              <a:lin ang="0" scaled="0"/>
            </a:gra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286" y="1057764"/>
            <a:ext cx="2889501" cy="25058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22630" y="2492304"/>
            <a:ext cx="25907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000" dirty="0"/>
              <a:t>منظور از گزاره، </a:t>
            </a: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>جملاتی </a:t>
            </a:r>
            <a:r>
              <a:rPr lang="fa-IR" sz="2000" dirty="0"/>
              <a:t>با اسناد خبری است.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028" y="5010685"/>
            <a:ext cx="2916250" cy="1296111"/>
          </a:xfrm>
          <a:prstGeom prst="rect">
            <a:avLst/>
          </a:prstGeom>
        </p:spPr>
      </p:pic>
      <p:sp>
        <p:nvSpPr>
          <p:cNvPr id="18" name="Google Shape;122;p16">
            <a:extLst>
              <a:ext uri="{FF2B5EF4-FFF2-40B4-BE49-F238E27FC236}">
                <a16:creationId xmlns="" xmlns:a16="http://schemas.microsoft.com/office/drawing/2014/main" id="{B20A10A4-7A7E-4B04-80CF-D9F8A3B1BD0D}"/>
              </a:ext>
            </a:extLst>
          </p:cNvPr>
          <p:cNvSpPr/>
          <p:nvPr/>
        </p:nvSpPr>
        <p:spPr>
          <a:xfrm rot="15655971" flipH="1">
            <a:off x="3623172" y="4078447"/>
            <a:ext cx="1325087" cy="636724"/>
          </a:xfrm>
          <a:custGeom>
            <a:avLst/>
            <a:gdLst/>
            <a:ahLst/>
            <a:cxnLst/>
            <a:rect l="l" t="t" r="r" b="b"/>
            <a:pathLst>
              <a:path w="64098" h="18795" extrusionOk="0">
                <a:moveTo>
                  <a:pt x="34281" y="1"/>
                </a:moveTo>
                <a:cubicBezTo>
                  <a:pt x="33292" y="1"/>
                  <a:pt x="32282" y="31"/>
                  <a:pt x="31252" y="95"/>
                </a:cubicBezTo>
                <a:cubicBezTo>
                  <a:pt x="14115" y="1136"/>
                  <a:pt x="4196" y="7152"/>
                  <a:pt x="2895" y="8323"/>
                </a:cubicBezTo>
                <a:cubicBezTo>
                  <a:pt x="1594" y="9494"/>
                  <a:pt x="1" y="11185"/>
                  <a:pt x="1" y="11185"/>
                </a:cubicBezTo>
                <a:lnTo>
                  <a:pt x="4846" y="11965"/>
                </a:lnTo>
                <a:lnTo>
                  <a:pt x="2375" y="18794"/>
                </a:lnTo>
                <a:cubicBezTo>
                  <a:pt x="7838" y="14989"/>
                  <a:pt x="13822" y="11998"/>
                  <a:pt x="20163" y="9884"/>
                </a:cubicBezTo>
                <a:cubicBezTo>
                  <a:pt x="26411" y="7808"/>
                  <a:pt x="32533" y="7186"/>
                  <a:pt x="37658" y="7186"/>
                </a:cubicBezTo>
                <a:cubicBezTo>
                  <a:pt x="41202" y="7186"/>
                  <a:pt x="44269" y="7484"/>
                  <a:pt x="46569" y="7803"/>
                </a:cubicBezTo>
                <a:cubicBezTo>
                  <a:pt x="52195" y="8583"/>
                  <a:pt x="58992" y="11185"/>
                  <a:pt x="58862" y="11575"/>
                </a:cubicBezTo>
                <a:cubicBezTo>
                  <a:pt x="58731" y="11998"/>
                  <a:pt x="56130" y="12778"/>
                  <a:pt x="54666" y="13949"/>
                </a:cubicBezTo>
                <a:cubicBezTo>
                  <a:pt x="53236" y="15120"/>
                  <a:pt x="54536" y="16160"/>
                  <a:pt x="56780" y="16290"/>
                </a:cubicBezTo>
                <a:cubicBezTo>
                  <a:pt x="56843" y="16294"/>
                  <a:pt x="56909" y="16296"/>
                  <a:pt x="56977" y="16296"/>
                </a:cubicBezTo>
                <a:cubicBezTo>
                  <a:pt x="59279" y="16296"/>
                  <a:pt x="64097" y="14209"/>
                  <a:pt x="64097" y="14209"/>
                </a:cubicBezTo>
                <a:lnTo>
                  <a:pt x="64097" y="9754"/>
                </a:lnTo>
                <a:cubicBezTo>
                  <a:pt x="64097" y="5410"/>
                  <a:pt x="63718" y="3197"/>
                  <a:pt x="62461" y="3197"/>
                </a:cubicBezTo>
                <a:cubicBezTo>
                  <a:pt x="62392" y="3197"/>
                  <a:pt x="62319" y="3204"/>
                  <a:pt x="62244" y="3217"/>
                </a:cubicBezTo>
                <a:cubicBezTo>
                  <a:pt x="60813" y="3478"/>
                  <a:pt x="59902" y="7412"/>
                  <a:pt x="59902" y="7412"/>
                </a:cubicBezTo>
                <a:cubicBezTo>
                  <a:pt x="59902" y="7412"/>
                  <a:pt x="49733" y="1"/>
                  <a:pt x="34281" y="1"/>
                </a:cubicBezTo>
                <a:close/>
              </a:path>
            </a:pathLst>
          </a:custGeom>
          <a:gradFill>
            <a:gsLst>
              <a:gs pos="0">
                <a:srgbClr val="BC6424"/>
              </a:gs>
              <a:gs pos="34000">
                <a:srgbClr val="48CB99"/>
              </a:gs>
              <a:gs pos="82000">
                <a:srgbClr val="E6C903"/>
              </a:gs>
            </a:gsLst>
            <a:lin ang="5400000" scaled="0"/>
          </a:gradFill>
          <a:ln>
            <a:gradFill>
              <a:gsLst>
                <a:gs pos="0">
                  <a:srgbClr val="E3C300"/>
                </a:gs>
                <a:gs pos="47000">
                  <a:srgbClr val="A65B33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09773" y="5045728"/>
            <a:ext cx="44865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dirty="0"/>
              <a:t>از هر جمله و کلمه </a:t>
            </a:r>
            <a:r>
              <a:rPr lang="fa-IR" sz="2000" dirty="0" smtClean="0"/>
              <a:t>و</a:t>
            </a:r>
            <a:br>
              <a:rPr lang="fa-IR" sz="2000" dirty="0" smtClean="0"/>
            </a:br>
            <a:r>
              <a:rPr lang="fa-IR" sz="2000" dirty="0" smtClean="0"/>
              <a:t> </a:t>
            </a:r>
            <a:r>
              <a:rPr lang="fa-IR" sz="2000" dirty="0"/>
              <a:t>نیز </a:t>
            </a:r>
            <a:r>
              <a:rPr lang="fa-IR" sz="2000" dirty="0" smtClean="0"/>
              <a:t>از ارتباط </a:t>
            </a:r>
            <a:r>
              <a:rPr lang="fa-IR" sz="2000" dirty="0"/>
              <a:t>میان </a:t>
            </a:r>
            <a:r>
              <a:rPr lang="fa-IR" sz="2000" dirty="0" smtClean="0"/>
              <a:t>جمله یا کلمه </a:t>
            </a:r>
            <a:r>
              <a:rPr lang="fa-IR" sz="2000" dirty="0"/>
              <a:t>ای </a:t>
            </a: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>می </a:t>
            </a:r>
            <a:r>
              <a:rPr lang="fa-IR" sz="2000" dirty="0"/>
              <a:t>توانیم گزاره هایی استخراج کنیم.</a:t>
            </a:r>
          </a:p>
        </p:txBody>
      </p:sp>
      <p:sp>
        <p:nvSpPr>
          <p:cNvPr id="19" name="Google Shape;122;p16">
            <a:extLst>
              <a:ext uri="{FF2B5EF4-FFF2-40B4-BE49-F238E27FC236}">
                <a16:creationId xmlns="" xmlns:a16="http://schemas.microsoft.com/office/drawing/2014/main" id="{B20A10A4-7A7E-4B04-80CF-D9F8A3B1BD0D}"/>
              </a:ext>
            </a:extLst>
          </p:cNvPr>
          <p:cNvSpPr/>
          <p:nvPr/>
        </p:nvSpPr>
        <p:spPr>
          <a:xfrm rot="11644684" flipH="1">
            <a:off x="5766743" y="2547324"/>
            <a:ext cx="1325087" cy="636724"/>
          </a:xfrm>
          <a:custGeom>
            <a:avLst/>
            <a:gdLst/>
            <a:ahLst/>
            <a:cxnLst/>
            <a:rect l="l" t="t" r="r" b="b"/>
            <a:pathLst>
              <a:path w="64098" h="18795" extrusionOk="0">
                <a:moveTo>
                  <a:pt x="34281" y="1"/>
                </a:moveTo>
                <a:cubicBezTo>
                  <a:pt x="33292" y="1"/>
                  <a:pt x="32282" y="31"/>
                  <a:pt x="31252" y="95"/>
                </a:cubicBezTo>
                <a:cubicBezTo>
                  <a:pt x="14115" y="1136"/>
                  <a:pt x="4196" y="7152"/>
                  <a:pt x="2895" y="8323"/>
                </a:cubicBezTo>
                <a:cubicBezTo>
                  <a:pt x="1594" y="9494"/>
                  <a:pt x="1" y="11185"/>
                  <a:pt x="1" y="11185"/>
                </a:cubicBezTo>
                <a:lnTo>
                  <a:pt x="4846" y="11965"/>
                </a:lnTo>
                <a:lnTo>
                  <a:pt x="2375" y="18794"/>
                </a:lnTo>
                <a:cubicBezTo>
                  <a:pt x="7838" y="14989"/>
                  <a:pt x="13822" y="11998"/>
                  <a:pt x="20163" y="9884"/>
                </a:cubicBezTo>
                <a:cubicBezTo>
                  <a:pt x="26411" y="7808"/>
                  <a:pt x="32533" y="7186"/>
                  <a:pt x="37658" y="7186"/>
                </a:cubicBezTo>
                <a:cubicBezTo>
                  <a:pt x="41202" y="7186"/>
                  <a:pt x="44269" y="7484"/>
                  <a:pt x="46569" y="7803"/>
                </a:cubicBezTo>
                <a:cubicBezTo>
                  <a:pt x="52195" y="8583"/>
                  <a:pt x="58992" y="11185"/>
                  <a:pt x="58862" y="11575"/>
                </a:cubicBezTo>
                <a:cubicBezTo>
                  <a:pt x="58731" y="11998"/>
                  <a:pt x="56130" y="12778"/>
                  <a:pt x="54666" y="13949"/>
                </a:cubicBezTo>
                <a:cubicBezTo>
                  <a:pt x="53236" y="15120"/>
                  <a:pt x="54536" y="16160"/>
                  <a:pt x="56780" y="16290"/>
                </a:cubicBezTo>
                <a:cubicBezTo>
                  <a:pt x="56843" y="16294"/>
                  <a:pt x="56909" y="16296"/>
                  <a:pt x="56977" y="16296"/>
                </a:cubicBezTo>
                <a:cubicBezTo>
                  <a:pt x="59279" y="16296"/>
                  <a:pt x="64097" y="14209"/>
                  <a:pt x="64097" y="14209"/>
                </a:cubicBezTo>
                <a:lnTo>
                  <a:pt x="64097" y="9754"/>
                </a:lnTo>
                <a:cubicBezTo>
                  <a:pt x="64097" y="5410"/>
                  <a:pt x="63718" y="3197"/>
                  <a:pt x="62461" y="3197"/>
                </a:cubicBezTo>
                <a:cubicBezTo>
                  <a:pt x="62392" y="3197"/>
                  <a:pt x="62319" y="3204"/>
                  <a:pt x="62244" y="3217"/>
                </a:cubicBezTo>
                <a:cubicBezTo>
                  <a:pt x="60813" y="3478"/>
                  <a:pt x="59902" y="7412"/>
                  <a:pt x="59902" y="7412"/>
                </a:cubicBezTo>
                <a:cubicBezTo>
                  <a:pt x="59902" y="7412"/>
                  <a:pt x="49733" y="1"/>
                  <a:pt x="34281" y="1"/>
                </a:cubicBezTo>
                <a:close/>
              </a:path>
            </a:pathLst>
          </a:custGeom>
          <a:gradFill>
            <a:gsLst>
              <a:gs pos="0">
                <a:srgbClr val="BC6424"/>
              </a:gs>
              <a:gs pos="34000">
                <a:srgbClr val="48CB99"/>
              </a:gs>
              <a:gs pos="82000">
                <a:srgbClr val="E6C903"/>
              </a:gs>
            </a:gsLst>
            <a:lin ang="5400000" scaled="0"/>
          </a:gradFill>
          <a:ln>
            <a:gradFill>
              <a:gsLst>
                <a:gs pos="0">
                  <a:srgbClr val="E3C300"/>
                </a:gs>
                <a:gs pos="47000">
                  <a:srgbClr val="A65B33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9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2964" y="1546789"/>
            <a:ext cx="5230027" cy="3520867"/>
          </a:xfrm>
          <a:prstGeom prst="rect">
            <a:avLst/>
          </a:prstGeom>
          <a:solidFill>
            <a:srgbClr val="F7C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84235" y="0"/>
            <a:ext cx="2448057" cy="1538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5482" y="1708570"/>
            <a:ext cx="544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/>
              <a:t>این مرحله ما را به تعقل نزدیک می کند.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76533" y="1554622"/>
            <a:ext cx="5215467" cy="3524780"/>
            <a:chOff x="6976533" y="1905000"/>
            <a:chExt cx="5215467" cy="35247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t="29513"/>
            <a:stretch/>
          </p:blipFill>
          <p:spPr>
            <a:xfrm>
              <a:off x="6976533" y="1905000"/>
              <a:ext cx="5215467" cy="35247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64082" b="9545"/>
            <a:stretch/>
          </p:blipFill>
          <p:spPr>
            <a:xfrm>
              <a:off x="6978274" y="4334933"/>
              <a:ext cx="5198909" cy="108373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732255" y="4525126"/>
              <a:ext cx="3727790" cy="453482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800" dirty="0" smtClean="0">
                  <a:ln>
                    <a:gradFill>
                      <a:gsLst>
                        <a:gs pos="17000">
                          <a:srgbClr val="FFFF00"/>
                        </a:gs>
                        <a:gs pos="55000">
                          <a:srgbClr val="DC9384"/>
                        </a:gs>
                        <a:gs pos="90000">
                          <a:schemeClr val="accent2">
                            <a:lumMod val="5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a:rPr>
                <a:t>گزاره </a:t>
              </a:r>
              <a:r>
                <a:rPr lang="fa-IR" sz="2800" dirty="0" smtClean="0">
                  <a:ln>
                    <a:gradFill>
                      <a:gsLst>
                        <a:gs pos="0">
                          <a:srgbClr val="FFFF00"/>
                        </a:gs>
                        <a:gs pos="55000">
                          <a:srgbClr val="DC9384"/>
                        </a:gs>
                        <a:gs pos="70000">
                          <a:schemeClr val="accent2">
                            <a:lumMod val="5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a:rPr>
                <a:t>های</a:t>
              </a:r>
              <a:r>
                <a:rPr lang="fa-IR" sz="2800" dirty="0" smtClean="0">
                  <a:ln>
                    <a:gradFill>
                      <a:gsLst>
                        <a:gs pos="17000">
                          <a:srgbClr val="FFFF00"/>
                        </a:gs>
                        <a:gs pos="55000">
                          <a:srgbClr val="DC9384"/>
                        </a:gs>
                        <a:gs pos="90000">
                          <a:schemeClr val="accent2">
                            <a:lumMod val="5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a:rPr>
                <a:t> قرآنی </a:t>
              </a:r>
              <a:endParaRPr lang="en-US" sz="2800" dirty="0">
                <a:ln>
                  <a:gradFill>
                    <a:gsLst>
                      <a:gs pos="17000">
                        <a:srgbClr val="FFFF00"/>
                      </a:gs>
                      <a:gs pos="55000">
                        <a:srgbClr val="DC9384"/>
                      </a:gs>
                      <a:gs pos="90000">
                        <a:schemeClr val="accent2">
                          <a:lumMod val="50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264775" y="2177588"/>
            <a:ext cx="522148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dirty="0"/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/>
              <a:t>گزاره های خبری در مورد هست و نیست ها </a:t>
            </a:r>
            <a:r>
              <a:rPr lang="fa-IR" sz="2400" dirty="0" smtClean="0"/>
              <a:t>خبر می </a:t>
            </a:r>
            <a:r>
              <a:rPr lang="fa-IR" sz="2400" dirty="0"/>
              <a:t>دهند پس لازم است گزاره های سوره کاملا </a:t>
            </a:r>
            <a:r>
              <a:rPr lang="fa-IR" sz="2400" dirty="0" smtClean="0"/>
              <a:t>منطبق </a:t>
            </a:r>
            <a:r>
              <a:rPr lang="fa-IR" sz="2400" dirty="0"/>
              <a:t>بر دلالت های ظاهری سوره باشد</a:t>
            </a:r>
            <a:r>
              <a:rPr lang="fa-IR" sz="2400" dirty="0" smtClean="0"/>
              <a:t>.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fa-IR" sz="2400" dirty="0" smtClean="0"/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/>
              <a:t>جملات خبری سوره گزاره هایی هستند که می توان با استفاده از آنها و تلفیق منطقی آنها به گزاره های جدید دست یافت.</a:t>
            </a:r>
            <a:endParaRPr lang="fa-IR" sz="2400" dirty="0"/>
          </a:p>
        </p:txBody>
      </p:sp>
      <p:sp>
        <p:nvSpPr>
          <p:cNvPr id="13" name="Curved Up Arrow 12"/>
          <p:cNvSpPr/>
          <p:nvPr/>
        </p:nvSpPr>
        <p:spPr>
          <a:xfrm flipH="1">
            <a:off x="5298393" y="5281301"/>
            <a:ext cx="3290130" cy="794759"/>
          </a:xfrm>
          <a:prstGeom prst="curvedUpArrow">
            <a:avLst/>
          </a:prstGeom>
          <a:noFill/>
          <a:ln w="38100">
            <a:solidFill>
              <a:srgbClr val="D37A68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9525" y="3141784"/>
            <a:ext cx="79849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000" dirty="0" smtClean="0"/>
              <a:t>وسوسه که صوتی مخفی است در درون انسان نفوذ می کند و از آثار آن می توان به آن پی برد.</a:t>
            </a:r>
          </a:p>
          <a:p>
            <a:pPr algn="r"/>
            <a:endParaRPr lang="fa-IR" sz="2000" dirty="0" smtClean="0"/>
          </a:p>
          <a:p>
            <a:pPr algn="r"/>
            <a:r>
              <a:rPr lang="fa-IR" sz="2000" dirty="0" smtClean="0"/>
              <a:t>وسوسه</a:t>
            </a:r>
            <a:r>
              <a:rPr lang="fa-IR" sz="2000" dirty="0"/>
              <a:t>، کند کننده و متوقف کننده حرکت های مثبت فردی و اجتماعی است.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080" r="9841"/>
          <a:stretch/>
        </p:blipFill>
        <p:spPr>
          <a:xfrm>
            <a:off x="8315058" y="2927528"/>
            <a:ext cx="3152346" cy="1456465"/>
          </a:xfrm>
          <a:prstGeom prst="rect">
            <a:avLst/>
          </a:prstGeom>
        </p:spPr>
      </p:pic>
      <p:sp>
        <p:nvSpPr>
          <p:cNvPr id="14" name="Google Shape;1986;p42">
            <a:extLst>
              <a:ext uri="{FF2B5EF4-FFF2-40B4-BE49-F238E27FC236}">
                <a16:creationId xmlns="" xmlns:a16="http://schemas.microsoft.com/office/drawing/2014/main" id="{C4B02104-BB8B-46DE-9D63-5A90B9BF73AE}"/>
              </a:ext>
            </a:extLst>
          </p:cNvPr>
          <p:cNvSpPr/>
          <p:nvPr/>
        </p:nvSpPr>
        <p:spPr>
          <a:xfrm flipH="1">
            <a:off x="8391970" y="1709598"/>
            <a:ext cx="3199094" cy="794446"/>
          </a:xfrm>
          <a:custGeom>
            <a:avLst/>
            <a:gdLst/>
            <a:ahLst/>
            <a:cxnLst/>
            <a:rect l="l" t="t" r="r" b="b"/>
            <a:pathLst>
              <a:path w="61263" h="19386" extrusionOk="0">
                <a:moveTo>
                  <a:pt x="43319" y="1"/>
                </a:moveTo>
                <a:cubicBezTo>
                  <a:pt x="39318" y="1"/>
                  <a:pt x="35137" y="51"/>
                  <a:pt x="31401" y="138"/>
                </a:cubicBezTo>
                <a:cubicBezTo>
                  <a:pt x="29624" y="183"/>
                  <a:pt x="27560" y="198"/>
                  <a:pt x="25361" y="198"/>
                </a:cubicBezTo>
                <a:cubicBezTo>
                  <a:pt x="21419" y="198"/>
                  <a:pt x="17041" y="151"/>
                  <a:pt x="13095" y="151"/>
                </a:cubicBezTo>
                <a:cubicBezTo>
                  <a:pt x="7200" y="151"/>
                  <a:pt x="2268" y="254"/>
                  <a:pt x="1189" y="768"/>
                </a:cubicBezTo>
                <a:cubicBezTo>
                  <a:pt x="0" y="1362"/>
                  <a:pt x="140" y="7901"/>
                  <a:pt x="280" y="10559"/>
                </a:cubicBezTo>
                <a:cubicBezTo>
                  <a:pt x="315" y="11538"/>
                  <a:pt x="105" y="16223"/>
                  <a:pt x="979" y="18531"/>
                </a:cubicBezTo>
                <a:cubicBezTo>
                  <a:pt x="1210" y="19207"/>
                  <a:pt x="4462" y="19385"/>
                  <a:pt x="9098" y="19385"/>
                </a:cubicBezTo>
                <a:cubicBezTo>
                  <a:pt x="14300" y="19385"/>
                  <a:pt x="21246" y="19160"/>
                  <a:pt x="27624" y="19160"/>
                </a:cubicBezTo>
                <a:cubicBezTo>
                  <a:pt x="31844" y="19160"/>
                  <a:pt x="39110" y="19270"/>
                  <a:pt x="45748" y="19270"/>
                </a:cubicBezTo>
                <a:cubicBezTo>
                  <a:pt x="52642" y="19270"/>
                  <a:pt x="58858" y="19152"/>
                  <a:pt x="60283" y="18671"/>
                </a:cubicBezTo>
                <a:cubicBezTo>
                  <a:pt x="61228" y="18356"/>
                  <a:pt x="61088" y="13741"/>
                  <a:pt x="61053" y="11258"/>
                </a:cubicBezTo>
                <a:cubicBezTo>
                  <a:pt x="61018" y="7971"/>
                  <a:pt x="61263" y="1852"/>
                  <a:pt x="60423" y="838"/>
                </a:cubicBezTo>
                <a:cubicBezTo>
                  <a:pt x="59920" y="238"/>
                  <a:pt x="52050" y="1"/>
                  <a:pt x="43319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987;p42">
            <a:extLst>
              <a:ext uri="{FF2B5EF4-FFF2-40B4-BE49-F238E27FC236}">
                <a16:creationId xmlns="" xmlns:a16="http://schemas.microsoft.com/office/drawing/2014/main" id="{FE03AABA-5F7B-44B2-9E7B-F5C722328C45}"/>
              </a:ext>
            </a:extLst>
          </p:cNvPr>
          <p:cNvSpPr/>
          <p:nvPr/>
        </p:nvSpPr>
        <p:spPr>
          <a:xfrm flipH="1">
            <a:off x="8497100" y="1634465"/>
            <a:ext cx="3200924" cy="936232"/>
          </a:xfrm>
          <a:custGeom>
            <a:avLst/>
            <a:gdLst/>
            <a:ahLst/>
            <a:cxnLst/>
            <a:rect l="l" t="t" r="r" b="b"/>
            <a:pathLst>
              <a:path w="61298" h="20037" fill="none" extrusionOk="0">
                <a:moveTo>
                  <a:pt x="1190" y="1049"/>
                </a:moveTo>
                <a:cubicBezTo>
                  <a:pt x="1" y="1609"/>
                  <a:pt x="141" y="8112"/>
                  <a:pt x="281" y="10735"/>
                </a:cubicBezTo>
                <a:cubicBezTo>
                  <a:pt x="315" y="11714"/>
                  <a:pt x="106" y="16400"/>
                  <a:pt x="980" y="18672"/>
                </a:cubicBezTo>
                <a:cubicBezTo>
                  <a:pt x="1504" y="20036"/>
                  <a:pt x="15561" y="19267"/>
                  <a:pt x="27625" y="19267"/>
                </a:cubicBezTo>
                <a:cubicBezTo>
                  <a:pt x="36227" y="19267"/>
                  <a:pt x="57486" y="19721"/>
                  <a:pt x="60284" y="18777"/>
                </a:cubicBezTo>
                <a:cubicBezTo>
                  <a:pt x="61263" y="18463"/>
                  <a:pt x="61088" y="13882"/>
                  <a:pt x="61053" y="11434"/>
                </a:cubicBezTo>
                <a:cubicBezTo>
                  <a:pt x="61018" y="8182"/>
                  <a:pt x="61298" y="2133"/>
                  <a:pt x="60424" y="1119"/>
                </a:cubicBezTo>
                <a:cubicBezTo>
                  <a:pt x="59724" y="245"/>
                  <a:pt x="43290" y="175"/>
                  <a:pt x="31436" y="420"/>
                </a:cubicBezTo>
                <a:cubicBezTo>
                  <a:pt x="21680" y="664"/>
                  <a:pt x="3393" y="0"/>
                  <a:pt x="1190" y="1049"/>
                </a:cubicBezTo>
                <a:close/>
              </a:path>
            </a:pathLst>
          </a:custGeom>
          <a:solidFill>
            <a:schemeClr val="accent6"/>
          </a:solidFill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2131" y="1760433"/>
            <a:ext cx="3580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 smtClean="0">
                <a:cs typeface="B Tabassom" panose="00000400000000000000" pitchFamily="2" charset="-78"/>
              </a:rPr>
              <a:t>الف: گزاره هایی از سوره </a:t>
            </a:r>
            <a:endParaRPr lang="fa-IR" sz="2000" b="1" dirty="0" smtClean="0"/>
          </a:p>
        </p:txBody>
      </p:sp>
      <p:sp>
        <p:nvSpPr>
          <p:cNvPr id="17" name="Google Shape;1986;p42">
            <a:extLst>
              <a:ext uri="{FF2B5EF4-FFF2-40B4-BE49-F238E27FC236}">
                <a16:creationId xmlns="" xmlns:a16="http://schemas.microsoft.com/office/drawing/2014/main" id="{C4B02104-BB8B-46DE-9D63-5A90B9BF73AE}"/>
              </a:ext>
            </a:extLst>
          </p:cNvPr>
          <p:cNvSpPr/>
          <p:nvPr/>
        </p:nvSpPr>
        <p:spPr>
          <a:xfrm flipH="1">
            <a:off x="5459928" y="4938484"/>
            <a:ext cx="6249354" cy="794446"/>
          </a:xfrm>
          <a:custGeom>
            <a:avLst/>
            <a:gdLst/>
            <a:ahLst/>
            <a:cxnLst/>
            <a:rect l="l" t="t" r="r" b="b"/>
            <a:pathLst>
              <a:path w="61263" h="19386" extrusionOk="0">
                <a:moveTo>
                  <a:pt x="43319" y="1"/>
                </a:moveTo>
                <a:cubicBezTo>
                  <a:pt x="39318" y="1"/>
                  <a:pt x="35137" y="51"/>
                  <a:pt x="31401" y="138"/>
                </a:cubicBezTo>
                <a:cubicBezTo>
                  <a:pt x="29624" y="183"/>
                  <a:pt x="27560" y="198"/>
                  <a:pt x="25361" y="198"/>
                </a:cubicBezTo>
                <a:cubicBezTo>
                  <a:pt x="21419" y="198"/>
                  <a:pt x="17041" y="151"/>
                  <a:pt x="13095" y="151"/>
                </a:cubicBezTo>
                <a:cubicBezTo>
                  <a:pt x="7200" y="151"/>
                  <a:pt x="2268" y="254"/>
                  <a:pt x="1189" y="768"/>
                </a:cubicBezTo>
                <a:cubicBezTo>
                  <a:pt x="0" y="1362"/>
                  <a:pt x="140" y="7901"/>
                  <a:pt x="280" y="10559"/>
                </a:cubicBezTo>
                <a:cubicBezTo>
                  <a:pt x="315" y="11538"/>
                  <a:pt x="105" y="16223"/>
                  <a:pt x="979" y="18531"/>
                </a:cubicBezTo>
                <a:cubicBezTo>
                  <a:pt x="1210" y="19207"/>
                  <a:pt x="4462" y="19385"/>
                  <a:pt x="9098" y="19385"/>
                </a:cubicBezTo>
                <a:cubicBezTo>
                  <a:pt x="14300" y="19385"/>
                  <a:pt x="21246" y="19160"/>
                  <a:pt x="27624" y="19160"/>
                </a:cubicBezTo>
                <a:cubicBezTo>
                  <a:pt x="31844" y="19160"/>
                  <a:pt x="39110" y="19270"/>
                  <a:pt x="45748" y="19270"/>
                </a:cubicBezTo>
                <a:cubicBezTo>
                  <a:pt x="52642" y="19270"/>
                  <a:pt x="58858" y="19152"/>
                  <a:pt x="60283" y="18671"/>
                </a:cubicBezTo>
                <a:cubicBezTo>
                  <a:pt x="61228" y="18356"/>
                  <a:pt x="61088" y="13741"/>
                  <a:pt x="61053" y="11258"/>
                </a:cubicBezTo>
                <a:cubicBezTo>
                  <a:pt x="61018" y="7971"/>
                  <a:pt x="61263" y="1852"/>
                  <a:pt x="60423" y="838"/>
                </a:cubicBezTo>
                <a:cubicBezTo>
                  <a:pt x="59920" y="238"/>
                  <a:pt x="52050" y="1"/>
                  <a:pt x="43319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987;p42">
            <a:extLst>
              <a:ext uri="{FF2B5EF4-FFF2-40B4-BE49-F238E27FC236}">
                <a16:creationId xmlns="" xmlns:a16="http://schemas.microsoft.com/office/drawing/2014/main" id="{FE03AABA-5F7B-44B2-9E7B-F5C722328C45}"/>
              </a:ext>
            </a:extLst>
          </p:cNvPr>
          <p:cNvSpPr/>
          <p:nvPr/>
        </p:nvSpPr>
        <p:spPr>
          <a:xfrm flipH="1">
            <a:off x="5563313" y="4863351"/>
            <a:ext cx="6252929" cy="936232"/>
          </a:xfrm>
          <a:custGeom>
            <a:avLst/>
            <a:gdLst/>
            <a:ahLst/>
            <a:cxnLst/>
            <a:rect l="l" t="t" r="r" b="b"/>
            <a:pathLst>
              <a:path w="61298" h="20037" fill="none" extrusionOk="0">
                <a:moveTo>
                  <a:pt x="1190" y="1049"/>
                </a:moveTo>
                <a:cubicBezTo>
                  <a:pt x="1" y="1609"/>
                  <a:pt x="141" y="8112"/>
                  <a:pt x="281" y="10735"/>
                </a:cubicBezTo>
                <a:cubicBezTo>
                  <a:pt x="315" y="11714"/>
                  <a:pt x="106" y="16400"/>
                  <a:pt x="980" y="18672"/>
                </a:cubicBezTo>
                <a:cubicBezTo>
                  <a:pt x="1504" y="20036"/>
                  <a:pt x="15561" y="19267"/>
                  <a:pt x="27625" y="19267"/>
                </a:cubicBezTo>
                <a:cubicBezTo>
                  <a:pt x="36227" y="19267"/>
                  <a:pt x="57486" y="19721"/>
                  <a:pt x="60284" y="18777"/>
                </a:cubicBezTo>
                <a:cubicBezTo>
                  <a:pt x="61263" y="18463"/>
                  <a:pt x="61088" y="13882"/>
                  <a:pt x="61053" y="11434"/>
                </a:cubicBezTo>
                <a:cubicBezTo>
                  <a:pt x="61018" y="8182"/>
                  <a:pt x="61298" y="2133"/>
                  <a:pt x="60424" y="1119"/>
                </a:cubicBezTo>
                <a:cubicBezTo>
                  <a:pt x="59724" y="245"/>
                  <a:pt x="43290" y="175"/>
                  <a:pt x="31436" y="420"/>
                </a:cubicBezTo>
                <a:cubicBezTo>
                  <a:pt x="21680" y="664"/>
                  <a:pt x="3393" y="0"/>
                  <a:pt x="1190" y="1049"/>
                </a:cubicBezTo>
                <a:close/>
              </a:path>
            </a:pathLst>
          </a:custGeom>
          <a:solidFill>
            <a:schemeClr val="accent6"/>
          </a:solidFill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3133" y="4980774"/>
            <a:ext cx="597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 smtClean="0">
                <a:cs typeface="B Tabassom" panose="00000400000000000000" pitchFamily="2" charset="-78"/>
              </a:rPr>
              <a:t>ب: گزاره های تفسیر المیزان درباره سوره مبارکه ناس</a:t>
            </a:r>
            <a:endParaRPr lang="fa-IR" sz="2000" b="1" dirty="0" smtClean="0"/>
          </a:p>
        </p:txBody>
      </p:sp>
      <p:sp>
        <p:nvSpPr>
          <p:cNvPr id="8" name="Down Arrow Callout 7"/>
          <p:cNvSpPr/>
          <p:nvPr/>
        </p:nvSpPr>
        <p:spPr>
          <a:xfrm>
            <a:off x="8058683" y="3889620"/>
            <a:ext cx="3569607" cy="693336"/>
          </a:xfrm>
          <a:prstGeom prst="downArrowCallou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مِن شَرِّ الوَسواسِ الخَنَّاسِ (4)</a:t>
            </a:r>
          </a:p>
        </p:txBody>
      </p:sp>
    </p:spTree>
    <p:extLst>
      <p:ext uri="{BB962C8B-B14F-4D97-AF65-F5344CB8AC3E}">
        <p14:creationId xmlns:p14="http://schemas.microsoft.com/office/powerpoint/2010/main" val="13452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0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803530" y="2373547"/>
            <a:ext cx="2081719" cy="85603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dirty="0" smtClean="0">
                <a:solidFill>
                  <a:prstClr val="black"/>
                </a:solidFill>
              </a:rPr>
              <a:t>دوری از دچار شدن به وسوسه شاطین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4235" y="0"/>
            <a:ext cx="6824546" cy="1538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fa-IR" sz="2800" b="1" dirty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مرحله سوم</a:t>
            </a:r>
            <a:r>
              <a:rPr lang="fa-IR" sz="2800" b="1" dirty="0" smtClean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: </a:t>
            </a:r>
            <a:r>
              <a:rPr lang="fa-IR" sz="2800" b="1" dirty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تدبر در سوره با نزديك </a:t>
            </a:r>
            <a:r>
              <a:rPr lang="fa-IR" sz="2800" b="1" dirty="0" smtClean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شدن به </a:t>
            </a:r>
            <a:r>
              <a:rPr lang="fa-IR" sz="2800" b="1" dirty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غرض آن  </a:t>
            </a:r>
            <a:endParaRPr lang="en-US" sz="2800" b="1" dirty="0">
              <a:solidFill>
                <a:srgbClr val="1B345A"/>
              </a:solidFill>
              <a:latin typeface="Adobe Arabic" panose="02040503050201020203" pitchFamily="18" charset="-78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8893E2F-227D-4472-B59F-3DEBF46C0E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ltGray">
          <a:xfrm>
            <a:off x="5109421" y="1170981"/>
            <a:ext cx="6583680" cy="0"/>
          </a:xfrm>
          <a:prstGeom prst="line">
            <a:avLst/>
          </a:prstGeom>
          <a:noFill/>
          <a:ln w="38100" cap="flat" cmpd="sng" algn="ctr">
            <a:gradFill>
              <a:gsLst>
                <a:gs pos="0">
                  <a:srgbClr val="24919C"/>
                </a:gs>
                <a:gs pos="50000">
                  <a:srgbClr val="D47B69"/>
                </a:gs>
                <a:gs pos="100000">
                  <a:srgbClr val="7EB559"/>
                </a:gs>
              </a:gsLst>
              <a:lin ang="0" scaled="0"/>
            </a:gra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1" name="Rounded Rectangle 10"/>
          <p:cNvSpPr/>
          <p:nvPr/>
        </p:nvSpPr>
        <p:spPr>
          <a:xfrm>
            <a:off x="768485" y="1799615"/>
            <a:ext cx="6019337" cy="826853"/>
          </a:xfrm>
          <a:prstGeom prst="roundRect">
            <a:avLst/>
          </a:prstGeom>
          <a:solidFill>
            <a:srgbClr val="249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6385" y="2217906"/>
            <a:ext cx="6624534" cy="564205"/>
          </a:xfrm>
          <a:prstGeom prst="rect">
            <a:avLst/>
          </a:prstGeom>
          <a:noFill/>
          <a:ln w="12700">
            <a:solidFill>
              <a:srgbClr val="249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7941" y="1787158"/>
            <a:ext cx="5865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انسان در ساحت فردی و اجتماعی خود می تواند تحت نفوذ و </a:t>
            </a:r>
            <a:b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سیطره  وسوسه های شیاطین جنی و انسی قرار گیرد.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903117368"/>
              </p:ext>
            </p:extLst>
          </p:nvPr>
        </p:nvGraphicFramePr>
        <p:xfrm>
          <a:off x="7762675" y="3190490"/>
          <a:ext cx="4206672" cy="346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Google Shape;122;p16">
            <a:extLst>
              <a:ext uri="{FF2B5EF4-FFF2-40B4-BE49-F238E27FC236}">
                <a16:creationId xmlns="" xmlns:a16="http://schemas.microsoft.com/office/drawing/2014/main" id="{B20A10A4-7A7E-4B04-80CF-D9F8A3B1BD0D}"/>
              </a:ext>
            </a:extLst>
          </p:cNvPr>
          <p:cNvSpPr/>
          <p:nvPr/>
        </p:nvSpPr>
        <p:spPr>
          <a:xfrm rot="13541370" flipH="1">
            <a:off x="4883642" y="3789157"/>
            <a:ext cx="2638186" cy="1257032"/>
          </a:xfrm>
          <a:custGeom>
            <a:avLst/>
            <a:gdLst/>
            <a:ahLst/>
            <a:cxnLst/>
            <a:rect l="l" t="t" r="r" b="b"/>
            <a:pathLst>
              <a:path w="64098" h="18795" extrusionOk="0">
                <a:moveTo>
                  <a:pt x="34281" y="1"/>
                </a:moveTo>
                <a:cubicBezTo>
                  <a:pt x="33292" y="1"/>
                  <a:pt x="32282" y="31"/>
                  <a:pt x="31252" y="95"/>
                </a:cubicBezTo>
                <a:cubicBezTo>
                  <a:pt x="14115" y="1136"/>
                  <a:pt x="4196" y="7152"/>
                  <a:pt x="2895" y="8323"/>
                </a:cubicBezTo>
                <a:cubicBezTo>
                  <a:pt x="1594" y="9494"/>
                  <a:pt x="1" y="11185"/>
                  <a:pt x="1" y="11185"/>
                </a:cubicBezTo>
                <a:lnTo>
                  <a:pt x="4846" y="11965"/>
                </a:lnTo>
                <a:lnTo>
                  <a:pt x="2375" y="18794"/>
                </a:lnTo>
                <a:cubicBezTo>
                  <a:pt x="7838" y="14989"/>
                  <a:pt x="13822" y="11998"/>
                  <a:pt x="20163" y="9884"/>
                </a:cubicBezTo>
                <a:cubicBezTo>
                  <a:pt x="26411" y="7808"/>
                  <a:pt x="32533" y="7186"/>
                  <a:pt x="37658" y="7186"/>
                </a:cubicBezTo>
                <a:cubicBezTo>
                  <a:pt x="41202" y="7186"/>
                  <a:pt x="44269" y="7484"/>
                  <a:pt x="46569" y="7803"/>
                </a:cubicBezTo>
                <a:cubicBezTo>
                  <a:pt x="52195" y="8583"/>
                  <a:pt x="58992" y="11185"/>
                  <a:pt x="58862" y="11575"/>
                </a:cubicBezTo>
                <a:cubicBezTo>
                  <a:pt x="58731" y="11998"/>
                  <a:pt x="56130" y="12778"/>
                  <a:pt x="54666" y="13949"/>
                </a:cubicBezTo>
                <a:cubicBezTo>
                  <a:pt x="53236" y="15120"/>
                  <a:pt x="54536" y="16160"/>
                  <a:pt x="56780" y="16290"/>
                </a:cubicBezTo>
                <a:cubicBezTo>
                  <a:pt x="56843" y="16294"/>
                  <a:pt x="56909" y="16296"/>
                  <a:pt x="56977" y="16296"/>
                </a:cubicBezTo>
                <a:cubicBezTo>
                  <a:pt x="59279" y="16296"/>
                  <a:pt x="64097" y="14209"/>
                  <a:pt x="64097" y="14209"/>
                </a:cubicBezTo>
                <a:lnTo>
                  <a:pt x="64097" y="9754"/>
                </a:lnTo>
                <a:cubicBezTo>
                  <a:pt x="64097" y="5410"/>
                  <a:pt x="63718" y="3197"/>
                  <a:pt x="62461" y="3197"/>
                </a:cubicBezTo>
                <a:cubicBezTo>
                  <a:pt x="62392" y="3197"/>
                  <a:pt x="62319" y="3204"/>
                  <a:pt x="62244" y="3217"/>
                </a:cubicBezTo>
                <a:cubicBezTo>
                  <a:pt x="60813" y="3478"/>
                  <a:pt x="59902" y="7412"/>
                  <a:pt x="59902" y="7412"/>
                </a:cubicBezTo>
                <a:cubicBezTo>
                  <a:pt x="59902" y="7412"/>
                  <a:pt x="49733" y="1"/>
                  <a:pt x="34281" y="1"/>
                </a:cubicBezTo>
                <a:close/>
              </a:path>
            </a:pathLst>
          </a:custGeom>
          <a:gradFill>
            <a:gsLst>
              <a:gs pos="0">
                <a:srgbClr val="76BC4A"/>
              </a:gs>
              <a:gs pos="34000">
                <a:srgbClr val="48CB99"/>
              </a:gs>
              <a:gs pos="82000">
                <a:srgbClr val="3E72C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9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96091202"/>
              </p:ext>
            </p:extLst>
          </p:nvPr>
        </p:nvGraphicFramePr>
        <p:xfrm>
          <a:off x="6208309" y="2829335"/>
          <a:ext cx="4643335" cy="3839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389288" y="795368"/>
            <a:ext cx="6906638" cy="56420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24343" y="278131"/>
            <a:ext cx="5428033" cy="919401"/>
          </a:xfrm>
          <a:prstGeom prst="roundRect">
            <a:avLst/>
          </a:prstGeom>
          <a:solidFill>
            <a:srgbClr val="00A9A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توجه به </a:t>
            </a:r>
            <a:r>
              <a:rPr lang="fa-IR" sz="2400" u="sng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Nazanin" panose="00000400000000000000" pitchFamily="2" charset="-78"/>
              </a:rPr>
              <a:t>نکات حاصل شده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از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تفکر و تعقل در سوره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و اجرایی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کردن آن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در برنامه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زندگی </a:t>
            </a:r>
            <a:r>
              <a:rPr lang="en-US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    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5400000">
            <a:off x="4765404" y="956937"/>
            <a:ext cx="1935805" cy="1517516"/>
          </a:xfrm>
          <a:prstGeom prst="curvedConnector3">
            <a:avLst>
              <a:gd name="adj1" fmla="val 71106"/>
            </a:avLst>
          </a:prstGeom>
          <a:ln w="57150">
            <a:solidFill>
              <a:srgbClr val="C00000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2036795" y="2712779"/>
            <a:ext cx="4241259" cy="865761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Nazanin" panose="00000400000000000000" pitchFamily="2" charset="-78"/>
              </a:rPr>
              <a:t>می تواند بیان کننده وجوهی از </a:t>
            </a:r>
            <a:r>
              <a:rPr lang="fa-IR" sz="2800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Nazanin" panose="00000400000000000000" pitchFamily="2" charset="-78"/>
              </a:rPr>
              <a:t/>
            </a:r>
            <a:br>
              <a:rPr lang="fa-IR" sz="2800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Nazanin" panose="00000400000000000000" pitchFamily="2" charset="-78"/>
              </a:rPr>
            </a:br>
            <a:r>
              <a:rPr lang="fa-IR" sz="2800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Nazanin" panose="00000400000000000000" pitchFamily="2" charset="-78"/>
              </a:rPr>
              <a:t>غرض </a:t>
            </a:r>
            <a:r>
              <a:rPr lang="fa-IR" sz="2800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Nazanin" panose="00000400000000000000" pitchFamily="2" charset="-78"/>
              </a:rPr>
              <a:t>سوره باشد.</a:t>
            </a:r>
            <a:endParaRPr lang="en-US" sz="2800" dirty="0"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B Nazanin" panose="00000400000000000000" pitchFamily="2" charset="-78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416530" y="3707478"/>
            <a:ext cx="1354975" cy="23275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926081" y="4048296"/>
            <a:ext cx="2369126" cy="224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51018" y="4056611"/>
            <a:ext cx="22610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>
                <a:cs typeface="B Tabassom" panose="00000400000000000000" pitchFamily="2" charset="-78"/>
              </a:rPr>
              <a:t>غفلت انسان در ساحت فردی و اجتماعی از ربوبیت و مالکیت و الوهیت خداوند موجب نفوذ وسوسه در درون انسان می شود، در این صورت این جامعه خالی از خیرات و اعمال صالح خواهد شد.</a:t>
            </a:r>
            <a:endParaRPr lang="en-US" sz="2000" dirty="0">
              <a:cs typeface="B Tabasso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72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282266" y="1574801"/>
            <a:ext cx="5825067" cy="4470397"/>
            <a:chOff x="6282266" y="1574801"/>
            <a:chExt cx="5825067" cy="44703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2267" y="1574801"/>
              <a:ext cx="5825066" cy="27363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6282266" y="4307943"/>
              <a:ext cx="5825067" cy="173725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884235" y="0"/>
            <a:ext cx="6824546" cy="1538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fa-I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مرحله چهارم: طهارت برای تدبر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8893E2F-227D-4472-B59F-3DEBF46C0E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ltGray">
          <a:xfrm>
            <a:off x="6581380" y="1260193"/>
            <a:ext cx="5120640" cy="0"/>
          </a:xfrm>
          <a:prstGeom prst="line">
            <a:avLst/>
          </a:prstGeom>
          <a:noFill/>
          <a:ln w="38100" cap="flat" cmpd="sng" algn="ctr">
            <a:gradFill>
              <a:gsLst>
                <a:gs pos="0">
                  <a:srgbClr val="24919C"/>
                </a:gs>
                <a:gs pos="50000">
                  <a:srgbClr val="D47B69"/>
                </a:gs>
                <a:gs pos="100000">
                  <a:srgbClr val="7EB559"/>
                </a:gs>
              </a:gsLst>
              <a:lin ang="0" scaled="0"/>
            </a:gra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9" name="Rectangle 8"/>
          <p:cNvSpPr/>
          <p:nvPr/>
        </p:nvSpPr>
        <p:spPr>
          <a:xfrm>
            <a:off x="1104719" y="1980730"/>
            <a:ext cx="500921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3200" b="1" dirty="0" smtClean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برای محسوس شدن سوره و فهم بیشتر استعاذه می توان یکی از موضوعات سوره را انتخاب کرد.</a:t>
            </a:r>
          </a:p>
          <a:p>
            <a:pPr lvl="0" algn="r" rtl="1"/>
            <a:endParaRPr lang="fa-IR" sz="3200" b="1" dirty="0" smtClean="0">
              <a:latin typeface="Adobe Arabic" panose="02040503050201020203" pitchFamily="18" charset="-78"/>
              <a:ea typeface="Calibri" panose="020F0502020204030204" pitchFamily="34" charset="0"/>
              <a:cs typeface="Adobe Arabic" panose="02040503050201020203" pitchFamily="18" charset="-78"/>
            </a:endParaRPr>
          </a:p>
          <a:p>
            <a:pPr lvl="0" algn="r" rtl="1"/>
            <a:r>
              <a:rPr lang="fa-IR" sz="3200" b="1" dirty="0" smtClean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گاهی </a:t>
            </a:r>
            <a:r>
              <a:rPr lang="fa-IR" sz="3600" b="1" dirty="0" smtClean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احساس</a:t>
            </a:r>
            <a:r>
              <a:rPr lang="fa-IR" sz="3200" b="1" dirty="0" smtClean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 می کنیم برخی از موضوعات سوره برای ما کاربرد بیشتری دارد و </a:t>
            </a:r>
            <a:br>
              <a:rPr lang="fa-IR" sz="3200" b="1" dirty="0" smtClean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</a:br>
            <a:r>
              <a:rPr lang="fa-IR" sz="3200" b="1" dirty="0" smtClean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ما نسبت به عمل به آن محتاج تریم.</a:t>
            </a:r>
            <a:endParaRPr lang="en-US" sz="3200" b="1" dirty="0">
              <a:latin typeface="Adobe Arabic" panose="02040503050201020203" pitchFamily="18" charset="-78"/>
              <a:ea typeface="Calibri" panose="020F0502020204030204" pitchFamily="34" charset="0"/>
              <a:cs typeface="Adobe Arabic" panose="02040503050201020203" pitchFamily="18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702" y="4313782"/>
            <a:ext cx="5266890" cy="985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 algn="r"/>
            <a:r>
              <a:rPr lang="fa-IR" b="1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/>
            </a:r>
            <a:br>
              <a:rPr lang="fa-IR" b="1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</a:b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722806" y="4577860"/>
            <a:ext cx="3114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b="1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ايجاد طهارت در خود 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6553200" y="5300053"/>
            <a:ext cx="5275822" cy="1440180"/>
          </a:xfrm>
          <a:prstGeom prst="rect">
            <a:avLst/>
          </a:prstGeom>
          <a:solidFill>
            <a:srgbClr val="C95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67770" y="5332240"/>
            <a:ext cx="4794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fa-IR" sz="4400" b="1" dirty="0" smtClean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از </a:t>
            </a:r>
            <a:r>
              <a:rPr lang="fa-IR" sz="4400" b="1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منظر يكي از موضوعات سوره</a:t>
            </a:r>
          </a:p>
        </p:txBody>
      </p:sp>
    </p:spTree>
    <p:extLst>
      <p:ext uri="{BB962C8B-B14F-4D97-AF65-F5344CB8AC3E}">
        <p14:creationId xmlns:p14="http://schemas.microsoft.com/office/powerpoint/2010/main" val="21758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620638" y="0"/>
            <a:ext cx="3190673" cy="1527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241899" y="819344"/>
            <a:ext cx="1622300" cy="1445579"/>
            <a:chOff x="1764069" y="0"/>
            <a:chExt cx="832135" cy="832135"/>
          </a:xfrm>
          <a:solidFill>
            <a:srgbClr val="98E9DA"/>
          </a:solidFill>
        </p:grpSpPr>
        <p:sp>
          <p:nvSpPr>
            <p:cNvPr id="5" name="Oval 78"/>
            <p:cNvSpPr/>
            <p:nvPr/>
          </p:nvSpPr>
          <p:spPr>
            <a:xfrm>
              <a:off x="1764069" y="0"/>
              <a:ext cx="832135" cy="832135"/>
            </a:xfrm>
            <a:prstGeom prst="flowChartManualInp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1485099"/>
                <a:satOff val="-6853"/>
                <a:lumOff val="252"/>
                <a:alphaOff val="0"/>
              </a:schemeClr>
            </a:fillRef>
            <a:effectRef idx="0">
              <a:schemeClr val="accent4">
                <a:alpha val="50000"/>
                <a:hueOff val="1485099"/>
                <a:satOff val="-6853"/>
                <a:lumOff val="252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6" name="Oval 4"/>
            <p:cNvSpPr/>
            <p:nvPr/>
          </p:nvSpPr>
          <p:spPr>
            <a:xfrm>
              <a:off x="2000216" y="98126"/>
              <a:ext cx="479789" cy="635882"/>
            </a:xfrm>
            <a:prstGeom prst="flowChartManualInpu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834664" y="1352143"/>
            <a:ext cx="211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/>
              <a:t>موضوع طهارت: </a:t>
            </a:r>
            <a:br>
              <a:rPr lang="fa-IR" sz="2000" dirty="0" smtClean="0"/>
            </a:br>
            <a:r>
              <a:rPr lang="fa-IR" sz="2000" dirty="0" smtClean="0"/>
              <a:t>مصونیت از گناه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9938525" y="2024951"/>
            <a:ext cx="129674" cy="1296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775385"/>
              <a:satOff val="-26649"/>
              <a:lumOff val="981"/>
              <a:alphaOff val="0"/>
            </a:schemeClr>
          </a:fillRef>
          <a:effectRef idx="0">
            <a:schemeClr val="accent4">
              <a:hueOff val="5775385"/>
              <a:satOff val="-26649"/>
              <a:lumOff val="981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10047451" y="2188341"/>
            <a:ext cx="203773" cy="20377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352923"/>
              <a:satOff val="-29314"/>
              <a:lumOff val="1079"/>
              <a:alphaOff val="0"/>
            </a:schemeClr>
          </a:fillRef>
          <a:effectRef idx="0">
            <a:schemeClr val="accent4">
              <a:hueOff val="6352923"/>
              <a:satOff val="-29314"/>
              <a:lumOff val="1079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10319767" y="2333576"/>
            <a:ext cx="296398" cy="29639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930461"/>
              <a:satOff val="-31979"/>
              <a:lumOff val="1177"/>
              <a:alphaOff val="0"/>
            </a:schemeClr>
          </a:fillRef>
          <a:effectRef idx="0">
            <a:schemeClr val="accent4">
              <a:hueOff val="6930461"/>
              <a:satOff val="-31979"/>
              <a:lumOff val="1177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10701009" y="2569583"/>
            <a:ext cx="129674" cy="1296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508000"/>
              <a:satOff val="-34644"/>
              <a:lumOff val="1275"/>
              <a:alphaOff val="0"/>
            </a:schemeClr>
          </a:fillRef>
          <a:effectRef idx="0">
            <a:schemeClr val="accent4">
              <a:hueOff val="7508000"/>
              <a:satOff val="-34644"/>
              <a:lumOff val="1275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0773627" y="2333576"/>
            <a:ext cx="203773" cy="20377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8085538"/>
              <a:satOff val="-37308"/>
              <a:lumOff val="1373"/>
              <a:alphaOff val="0"/>
            </a:schemeClr>
          </a:fillRef>
          <a:effectRef idx="0">
            <a:schemeClr val="accent4">
              <a:hueOff val="8085538"/>
              <a:satOff val="-37308"/>
              <a:lumOff val="1373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10955171" y="2587737"/>
            <a:ext cx="129674" cy="1296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8663077"/>
              <a:satOff val="-39973"/>
              <a:lumOff val="1471"/>
              <a:alphaOff val="0"/>
            </a:schemeClr>
          </a:fillRef>
          <a:effectRef idx="0">
            <a:schemeClr val="accent4">
              <a:hueOff val="8663077"/>
              <a:satOff val="-39973"/>
              <a:lumOff val="1471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11118560" y="2297267"/>
            <a:ext cx="296398" cy="29639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240615"/>
              <a:satOff val="-42638"/>
              <a:lumOff val="1569"/>
              <a:alphaOff val="0"/>
            </a:schemeClr>
          </a:fillRef>
          <a:effectRef idx="0">
            <a:schemeClr val="accent4">
              <a:hueOff val="9240615"/>
              <a:satOff val="-42638"/>
              <a:lumOff val="1569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11517957" y="2224649"/>
            <a:ext cx="203773" cy="20377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18154"/>
              <a:satOff val="-45303"/>
              <a:lumOff val="1667"/>
              <a:alphaOff val="0"/>
            </a:schemeClr>
          </a:fillRef>
          <a:effectRef idx="0">
            <a:schemeClr val="accent4">
              <a:hueOff val="9818154"/>
              <a:satOff val="-45303"/>
              <a:lumOff val="1667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10058481" y="981606"/>
            <a:ext cx="129674" cy="1296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10149253" y="800062"/>
            <a:ext cx="129674" cy="1296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77538"/>
              <a:satOff val="-2665"/>
              <a:lumOff val="98"/>
              <a:alphaOff val="0"/>
            </a:schemeClr>
          </a:fillRef>
          <a:effectRef idx="0">
            <a:schemeClr val="accent4">
              <a:hueOff val="577538"/>
              <a:satOff val="-2665"/>
              <a:lumOff val="98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10367106" y="836371"/>
            <a:ext cx="203773" cy="20377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155077"/>
              <a:satOff val="-5330"/>
              <a:lumOff val="196"/>
              <a:alphaOff val="0"/>
            </a:schemeClr>
          </a:fillRef>
          <a:effectRef idx="0">
            <a:schemeClr val="accent4">
              <a:hueOff val="1155077"/>
              <a:satOff val="-5330"/>
              <a:lumOff val="196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10548650" y="636673"/>
            <a:ext cx="129674" cy="1296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732615"/>
              <a:satOff val="-7995"/>
              <a:lumOff val="294"/>
              <a:alphaOff val="0"/>
            </a:schemeClr>
          </a:fillRef>
          <a:effectRef idx="0">
            <a:schemeClr val="accent4">
              <a:hueOff val="1732615"/>
              <a:satOff val="-7995"/>
              <a:lumOff val="294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10784657" y="564055"/>
            <a:ext cx="129674" cy="1296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310154"/>
              <a:satOff val="-10660"/>
              <a:lumOff val="392"/>
              <a:alphaOff val="0"/>
            </a:schemeClr>
          </a:fillRef>
          <a:effectRef idx="0">
            <a:schemeClr val="accent4">
              <a:hueOff val="2310154"/>
              <a:satOff val="-10660"/>
              <a:lumOff val="392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11075127" y="691136"/>
            <a:ext cx="129674" cy="1296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887692"/>
              <a:satOff val="-13324"/>
              <a:lumOff val="490"/>
              <a:alphaOff val="0"/>
            </a:schemeClr>
          </a:fillRef>
          <a:effectRef idx="0">
            <a:schemeClr val="accent4">
              <a:hueOff val="2887692"/>
              <a:satOff val="-13324"/>
              <a:lumOff val="49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11256671" y="781908"/>
            <a:ext cx="203773" cy="20377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465231"/>
              <a:satOff val="-15989"/>
              <a:lumOff val="588"/>
              <a:alphaOff val="0"/>
            </a:schemeClr>
          </a:fillRef>
          <a:effectRef idx="0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11510832" y="981606"/>
            <a:ext cx="129674" cy="1296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042769"/>
              <a:satOff val="-18654"/>
              <a:lumOff val="686"/>
              <a:alphaOff val="0"/>
            </a:schemeClr>
          </a:fillRef>
          <a:effectRef idx="0">
            <a:schemeClr val="accent4">
              <a:hueOff val="4042769"/>
              <a:satOff val="-18654"/>
              <a:lumOff val="686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11619758" y="1181304"/>
            <a:ext cx="129674" cy="1296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620308"/>
              <a:satOff val="-21319"/>
              <a:lumOff val="784"/>
              <a:alphaOff val="0"/>
            </a:schemeClr>
          </a:fillRef>
          <a:effectRef idx="0">
            <a:schemeClr val="accent4">
              <a:hueOff val="4620308"/>
              <a:satOff val="-21319"/>
              <a:lumOff val="784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/>
        </p:nvSpPr>
        <p:spPr>
          <a:xfrm>
            <a:off x="10675730" y="800062"/>
            <a:ext cx="333447" cy="33344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04348" y="978787"/>
            <a:ext cx="603556" cy="114614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694563" y="819344"/>
            <a:ext cx="1622300" cy="1445579"/>
            <a:chOff x="1764069" y="0"/>
            <a:chExt cx="832135" cy="832135"/>
          </a:xfrm>
          <a:solidFill>
            <a:srgbClr val="FFDF7F"/>
          </a:solidFill>
        </p:grpSpPr>
        <p:sp>
          <p:nvSpPr>
            <p:cNvPr id="28" name="Oval 65"/>
            <p:cNvSpPr/>
            <p:nvPr/>
          </p:nvSpPr>
          <p:spPr>
            <a:xfrm>
              <a:off x="1764069" y="0"/>
              <a:ext cx="832135" cy="832135"/>
            </a:xfrm>
            <a:prstGeom prst="flowChartManualInp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1485099"/>
                <a:satOff val="-6853"/>
                <a:lumOff val="252"/>
                <a:alphaOff val="0"/>
              </a:schemeClr>
            </a:fillRef>
            <a:effectRef idx="0">
              <a:schemeClr val="accent4">
                <a:alpha val="50000"/>
                <a:hueOff val="1485099"/>
                <a:satOff val="-6853"/>
                <a:lumOff val="252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Oval 4"/>
            <p:cNvSpPr/>
            <p:nvPr/>
          </p:nvSpPr>
          <p:spPr>
            <a:xfrm>
              <a:off x="2000216" y="98126"/>
              <a:ext cx="479789" cy="635882"/>
            </a:xfrm>
            <a:prstGeom prst="flowChartManualInpu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69924" y="819344"/>
            <a:ext cx="1622300" cy="1445579"/>
            <a:chOff x="1764069" y="0"/>
            <a:chExt cx="832135" cy="832135"/>
          </a:xfrm>
          <a:solidFill>
            <a:srgbClr val="2ED7A1"/>
          </a:solidFill>
        </p:grpSpPr>
        <p:sp>
          <p:nvSpPr>
            <p:cNvPr id="31" name="Oval 68"/>
            <p:cNvSpPr/>
            <p:nvPr/>
          </p:nvSpPr>
          <p:spPr>
            <a:xfrm>
              <a:off x="1764069" y="0"/>
              <a:ext cx="832135" cy="832135"/>
            </a:xfrm>
            <a:prstGeom prst="flowChartManualInp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1485099"/>
                <a:satOff val="-6853"/>
                <a:lumOff val="252"/>
                <a:alphaOff val="0"/>
              </a:schemeClr>
            </a:fillRef>
            <a:effectRef idx="0">
              <a:schemeClr val="accent4">
                <a:alpha val="50000"/>
                <a:hueOff val="1485099"/>
                <a:satOff val="-6853"/>
                <a:lumOff val="252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2" name="Oval 4"/>
            <p:cNvSpPr/>
            <p:nvPr/>
          </p:nvSpPr>
          <p:spPr>
            <a:xfrm>
              <a:off x="2000216" y="98126"/>
              <a:ext cx="479789" cy="635882"/>
            </a:xfrm>
            <a:prstGeom prst="flowChartManualInpu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93925" y="819344"/>
            <a:ext cx="1622300" cy="1445579"/>
            <a:chOff x="1764069" y="0"/>
            <a:chExt cx="832135" cy="832135"/>
          </a:xfrm>
          <a:solidFill>
            <a:srgbClr val="A1B8E1"/>
          </a:solidFill>
        </p:grpSpPr>
        <p:sp>
          <p:nvSpPr>
            <p:cNvPr id="34" name="Oval 71"/>
            <p:cNvSpPr/>
            <p:nvPr/>
          </p:nvSpPr>
          <p:spPr>
            <a:xfrm>
              <a:off x="1764069" y="0"/>
              <a:ext cx="832135" cy="832135"/>
            </a:xfrm>
            <a:prstGeom prst="flowChartManualInp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1485099"/>
                <a:satOff val="-6853"/>
                <a:lumOff val="252"/>
                <a:alphaOff val="0"/>
              </a:schemeClr>
            </a:fillRef>
            <a:effectRef idx="0">
              <a:schemeClr val="accent4">
                <a:alpha val="50000"/>
                <a:hueOff val="1485099"/>
                <a:satOff val="-6853"/>
                <a:lumOff val="252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5" name="Oval 4"/>
            <p:cNvSpPr/>
            <p:nvPr/>
          </p:nvSpPr>
          <p:spPr>
            <a:xfrm>
              <a:off x="2000216" y="98126"/>
              <a:ext cx="479789" cy="635882"/>
            </a:xfrm>
            <a:prstGeom prst="flowChartManualInpu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76544" y="1080468"/>
            <a:ext cx="98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احاطه به گزینه های عملی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445541" y="1080468"/>
            <a:ext cx="1144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سنجش و آگاهی به شرایط عمل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80425" y="1218968"/>
            <a:ext cx="98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تعیین اولویت ها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33726" y="1080468"/>
            <a:ext cx="98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عمل بر مینای دین و عقل 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7253593" y="819344"/>
            <a:ext cx="1622300" cy="1445579"/>
            <a:chOff x="1764069" y="0"/>
            <a:chExt cx="832135" cy="832135"/>
          </a:xfrm>
          <a:solidFill>
            <a:srgbClr val="B7F689"/>
          </a:solidFill>
        </p:grpSpPr>
        <p:sp>
          <p:nvSpPr>
            <p:cNvPr id="41" name="Oval 58"/>
            <p:cNvSpPr/>
            <p:nvPr/>
          </p:nvSpPr>
          <p:spPr>
            <a:xfrm>
              <a:off x="1764069" y="0"/>
              <a:ext cx="832135" cy="832135"/>
            </a:xfrm>
            <a:prstGeom prst="flowChartManualInp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1485099"/>
                <a:satOff val="-6853"/>
                <a:lumOff val="252"/>
                <a:alphaOff val="0"/>
              </a:schemeClr>
            </a:fillRef>
            <a:effectRef idx="0">
              <a:schemeClr val="accent4">
                <a:alpha val="50000"/>
                <a:hueOff val="1485099"/>
                <a:satOff val="-6853"/>
                <a:lumOff val="252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2" name="Oval 4"/>
            <p:cNvSpPr/>
            <p:nvPr/>
          </p:nvSpPr>
          <p:spPr>
            <a:xfrm>
              <a:off x="2000216" y="98126"/>
              <a:ext cx="479789" cy="635882"/>
            </a:xfrm>
            <a:prstGeom prst="flowChartManualInpu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655665" y="1357467"/>
            <a:ext cx="98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خیر گزینی</a:t>
            </a:r>
            <a:endParaRPr lang="en-US" dirty="0"/>
          </a:p>
        </p:txBody>
      </p:sp>
      <p:sp>
        <p:nvSpPr>
          <p:cNvPr id="44" name="Left-Right Arrow 43"/>
          <p:cNvSpPr/>
          <p:nvPr/>
        </p:nvSpPr>
        <p:spPr>
          <a:xfrm>
            <a:off x="1254868" y="2859932"/>
            <a:ext cx="7762672" cy="1108953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28417" y="2937753"/>
            <a:ext cx="2898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bdoLine-Light" panose="02000500030000020004" pitchFamily="50" charset="-78"/>
                <a:cs typeface="AbdoLine-Light" panose="02000500030000020004" pitchFamily="50" charset="-78"/>
              </a:rPr>
              <a:t>خیر گزینی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597301" y="5003259"/>
            <a:ext cx="2519464" cy="1157592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شناسایی کار خیر و برنامه ریزی و عدم تاخیر در انجام آن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4568757" y="5003259"/>
            <a:ext cx="2519464" cy="1157592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پرهیز از غم و اندوه مایوس کننده در انجام کار خیر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6021421" y="5914417"/>
            <a:ext cx="2626468" cy="671209"/>
          </a:xfrm>
          <a:prstGeom prst="ellipse">
            <a:avLst/>
          </a:prstGeom>
          <a:solidFill>
            <a:srgbClr val="98E9D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تعلیم استعاذه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8507" y="0"/>
            <a:ext cx="2630185" cy="1551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835677" y="3676976"/>
            <a:ext cx="1017142" cy="548640"/>
            <a:chOff x="4095430" y="3004514"/>
            <a:chExt cx="3526414" cy="383760"/>
          </a:xfrm>
          <a:noFill/>
        </p:grpSpPr>
        <p:sp>
          <p:nvSpPr>
            <p:cNvPr id="11" name="Rounded Rectangle 10"/>
            <p:cNvSpPr/>
            <p:nvPr/>
          </p:nvSpPr>
          <p:spPr>
            <a:xfrm>
              <a:off x="4095430" y="3004514"/>
              <a:ext cx="3526414" cy="383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412007"/>
                <a:satOff val="-6137"/>
                <a:lumOff val="-2353"/>
                <a:alphaOff val="0"/>
              </a:schemeClr>
            </a:fillRef>
            <a:effectRef idx="0">
              <a:schemeClr val="accent5">
                <a:hueOff val="-4412007"/>
                <a:satOff val="-6137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4114164" y="3023248"/>
              <a:ext cx="3488946" cy="3462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anose="00000400000000000000" pitchFamily="2" charset="-78"/>
                </a:rPr>
                <a:t>وَ مِن</a:t>
              </a:r>
              <a:endParaRPr lang="en-US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19" name="Left Arrow 18"/>
          <p:cNvSpPr/>
          <p:nvPr/>
        </p:nvSpPr>
        <p:spPr>
          <a:xfrm>
            <a:off x="7705619" y="1828800"/>
            <a:ext cx="534258" cy="811658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794571" y="1510302"/>
            <a:ext cx="7304926" cy="4982966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978228" y="3743110"/>
            <a:ext cx="834939" cy="50857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شَرِّ</a:t>
            </a:r>
            <a:r>
              <a:rPr lang="fa-I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36360" y="3724383"/>
            <a:ext cx="2487203" cy="52398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25337" y="4679025"/>
            <a:ext cx="3773979" cy="52398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25338" y="5517287"/>
            <a:ext cx="2427318" cy="52398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49630" y="1815101"/>
            <a:ext cx="2487203" cy="5239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dirty="0">
                <a:solidFill>
                  <a:prstClr val="white"/>
                </a:solidFill>
                <a:cs typeface="B Mitra" panose="00000400000000000000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Mitra" panose="00000400000000000000" pitchFamily="2" charset="-78"/>
              </a:rPr>
              <a:t>رَبِّ </a:t>
            </a:r>
            <a:r>
              <a:rPr lang="fa-IR" sz="2400" b="1" dirty="0">
                <a:solidFill>
                  <a:prstClr val="black"/>
                </a:solidFill>
                <a:cs typeface="B Mitra" panose="00000400000000000000" pitchFamily="2" charset="-78"/>
              </a:rPr>
              <a:t>النَّاسِ</a:t>
            </a:r>
            <a:r>
              <a:rPr lang="fa-IR" sz="2400" dirty="0">
                <a:solidFill>
                  <a:prstClr val="black"/>
                </a:solidFill>
                <a:cs typeface="B Mitra" panose="000004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(</a:t>
            </a:r>
            <a:r>
              <a:rPr lang="fa-IR" sz="2400" b="1" dirty="0">
                <a:solidFill>
                  <a:schemeClr val="tx1"/>
                </a:solidFill>
                <a:cs typeface="B Mitra" panose="00000400000000000000" pitchFamily="2" charset="-78"/>
              </a:rPr>
              <a:t>1)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845997" y="1854485"/>
            <a:ext cx="1240604" cy="5239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بِ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505292" y="1893870"/>
            <a:ext cx="1240604" cy="5239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804479" y="1941381"/>
            <a:ext cx="700834" cy="433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أَعُوذُ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Line Callout 1 33"/>
          <p:cNvSpPr/>
          <p:nvPr/>
        </p:nvSpPr>
        <p:spPr>
          <a:xfrm>
            <a:off x="10479640" y="1191803"/>
            <a:ext cx="1263722" cy="715390"/>
          </a:xfrm>
          <a:prstGeom prst="borderCallout1">
            <a:avLst>
              <a:gd name="adj1" fmla="val 51782"/>
              <a:gd name="adj2" fmla="val -2642"/>
              <a:gd name="adj3" fmla="val 112500"/>
              <a:gd name="adj4" fmla="val -38333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Callout 2 34"/>
          <p:cNvSpPr/>
          <p:nvPr/>
        </p:nvSpPr>
        <p:spPr>
          <a:xfrm>
            <a:off x="10793035" y="1265251"/>
            <a:ext cx="559769" cy="584775"/>
          </a:xfrm>
          <a:prstGeom prst="borderCallout2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قُل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4972331" y="952098"/>
            <a:ext cx="3010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بِسمِ الله الرَّحمنِ الرَّحيمِ</a:t>
            </a:r>
            <a:endParaRPr lang="en-US" sz="24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550" y="858535"/>
            <a:ext cx="3383280" cy="94308"/>
          </a:xfrm>
          <a:prstGeom prst="rect">
            <a:avLst/>
          </a:prstGeom>
        </p:spPr>
      </p:pic>
      <p:sp>
        <p:nvSpPr>
          <p:cNvPr id="38" name="object 28"/>
          <p:cNvSpPr/>
          <p:nvPr/>
        </p:nvSpPr>
        <p:spPr>
          <a:xfrm>
            <a:off x="7766581" y="3616036"/>
            <a:ext cx="246888" cy="2635790"/>
          </a:xfrm>
          <a:custGeom>
            <a:avLst/>
            <a:gdLst/>
            <a:ahLst/>
            <a:cxnLst/>
            <a:rect l="l" t="t" r="r" b="b"/>
            <a:pathLst>
              <a:path w="454025" h="3850004">
                <a:moveTo>
                  <a:pt x="0" y="0"/>
                </a:moveTo>
                <a:lnTo>
                  <a:pt x="40567" y="586"/>
                </a:lnTo>
                <a:lnTo>
                  <a:pt x="78851" y="2278"/>
                </a:lnTo>
                <a:lnTo>
                  <a:pt x="130689" y="6673"/>
                </a:lnTo>
                <a:lnTo>
                  <a:pt x="174036" y="12998"/>
                </a:lnTo>
                <a:lnTo>
                  <a:pt x="215151" y="23855"/>
                </a:lnTo>
                <a:lnTo>
                  <a:pt x="233172" y="1885949"/>
                </a:lnTo>
                <a:lnTo>
                  <a:pt x="234063" y="1889372"/>
                </a:lnTo>
                <a:lnTo>
                  <a:pt x="273210" y="1907731"/>
                </a:lnTo>
                <a:lnTo>
                  <a:pt x="311161" y="1914956"/>
                </a:lnTo>
                <a:lnTo>
                  <a:pt x="358683" y="1920430"/>
                </a:lnTo>
                <a:lnTo>
                  <a:pt x="413767" y="1923820"/>
                </a:lnTo>
                <a:lnTo>
                  <a:pt x="453697" y="1924755"/>
                </a:lnTo>
                <a:lnTo>
                  <a:pt x="434069" y="1924930"/>
                </a:lnTo>
                <a:lnTo>
                  <a:pt x="395897" y="1926225"/>
                </a:lnTo>
                <a:lnTo>
                  <a:pt x="342874" y="1930314"/>
                </a:lnTo>
                <a:lnTo>
                  <a:pt x="297365" y="1936630"/>
                </a:lnTo>
                <a:lnTo>
                  <a:pt x="253109" y="1947839"/>
                </a:lnTo>
                <a:lnTo>
                  <a:pt x="233172" y="3810761"/>
                </a:lnTo>
                <a:lnTo>
                  <a:pt x="232280" y="3814184"/>
                </a:lnTo>
                <a:lnTo>
                  <a:pt x="193133" y="3832543"/>
                </a:lnTo>
                <a:lnTo>
                  <a:pt x="155182" y="3839768"/>
                </a:lnTo>
                <a:lnTo>
                  <a:pt x="107660" y="3845242"/>
                </a:lnTo>
                <a:lnTo>
                  <a:pt x="52576" y="3848632"/>
                </a:lnTo>
                <a:lnTo>
                  <a:pt x="32882" y="3849240"/>
                </a:lnTo>
                <a:lnTo>
                  <a:pt x="12646" y="3849567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55278" y="4671753"/>
            <a:ext cx="1313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cs typeface="B Mitra" panose="00000400000000000000" pitchFamily="2" charset="-78"/>
              </a:rPr>
              <a:t>معرفی شر</a:t>
            </a:r>
            <a:endParaRPr lang="en-US" sz="2000" b="1" dirty="0">
              <a:cs typeface="B Mitra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341032" y="2139142"/>
            <a:ext cx="1698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anose="00000400000000000000" pitchFamily="2" charset="-78"/>
              </a:rPr>
              <a:t>امر به پیامبر اکرم صلوات الله علیه، </a:t>
            </a:r>
            <a:br>
              <a:rPr lang="fa-IR" dirty="0" smtClean="0">
                <a:cs typeface="B Mitra" panose="00000400000000000000" pitchFamily="2" charset="-78"/>
              </a:rPr>
            </a:br>
            <a:r>
              <a:rPr lang="fa-IR" dirty="0" smtClean="0">
                <a:cs typeface="B Mitra" panose="00000400000000000000" pitchFamily="2" charset="-78"/>
              </a:rPr>
              <a:t>جهت معرفی پناهگاه 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244088" y="2374825"/>
            <a:ext cx="2487203" cy="5239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200000"/>
              </a:lnSpc>
              <a:spcAft>
                <a:spcPts val="0"/>
              </a:spcAft>
            </a:pPr>
            <a:r>
              <a:rPr lang="fa-I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246860" y="2984425"/>
            <a:ext cx="2487203" cy="5239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26801" y="2748387"/>
            <a:ext cx="15520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  <a:spcAft>
                <a:spcPts val="0"/>
              </a:spcAft>
            </a:pPr>
            <a:r>
              <a:rPr lang="fa-IR" sz="2400" b="1" dirty="0">
                <a:cs typeface="B Mitra" panose="00000400000000000000" pitchFamily="2" charset="-78"/>
              </a:rPr>
              <a:t>إِلهِ النَّاسِ (3)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88602" y="2132353"/>
            <a:ext cx="17395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200000"/>
              </a:lnSpc>
            </a:pPr>
            <a:r>
              <a:rPr lang="fa-IR" sz="2400" b="1" dirty="0">
                <a:solidFill>
                  <a:prstClr val="black"/>
                </a:solidFill>
                <a:cs typeface="B Mitra" panose="00000400000000000000" pitchFamily="2" charset="-78"/>
              </a:rPr>
              <a:t>مَلِكِ النَّاسِ (2)</a:t>
            </a:r>
            <a:endParaRPr lang="en-US" sz="2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08712" y="3479014"/>
            <a:ext cx="24449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200000"/>
              </a:lnSpc>
            </a:pPr>
            <a:r>
              <a:rPr lang="fa-IR" sz="24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الوَسواسِ الخَنَّاسِ (4)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50276" y="4748937"/>
            <a:ext cx="374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prstClr val="black"/>
                </a:solidFill>
                <a:cs typeface="B Mitra" panose="00000400000000000000" pitchFamily="2" charset="-78"/>
              </a:rPr>
              <a:t>الَّذي يُوَسوِسُ في‏ صُدُورِ النَّاسِ (5)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241963" y="5571899"/>
            <a:ext cx="2401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prstClr val="black"/>
                </a:solidFill>
                <a:cs typeface="B Mitra" panose="00000400000000000000" pitchFamily="2" charset="-78"/>
              </a:rPr>
              <a:t>مِنَ الجِنَّةِ وَ النَّاسِ (6)</a:t>
            </a:r>
          </a:p>
        </p:txBody>
      </p:sp>
      <p:sp>
        <p:nvSpPr>
          <p:cNvPr id="54" name="Notched Right Arrow 53"/>
          <p:cNvSpPr/>
          <p:nvPr/>
        </p:nvSpPr>
        <p:spPr>
          <a:xfrm rot="5400000">
            <a:off x="4409902" y="3990111"/>
            <a:ext cx="270163" cy="96012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523019" y="146504"/>
            <a:ext cx="44389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a-IR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نمودار سوره </a:t>
            </a:r>
            <a:r>
              <a:rPr lang="fa-IR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مبارکه</a:t>
            </a:r>
            <a:r>
              <a:rPr lang="fa-IR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 ناس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ea typeface="Calibri" panose="020F0502020204030204" pitchFamily="34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42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1401" y="948266"/>
            <a:ext cx="4969934" cy="496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17350" y="2266679"/>
            <a:ext cx="163698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60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B Titr" panose="00000700000000000000" pitchFamily="2" charset="-78"/>
              </a:rPr>
              <a:t>درس</a:t>
            </a:r>
            <a:endParaRPr lang="fa-IR" sz="6000" b="1" dirty="0" smtClean="0">
              <a:solidFill>
                <a:schemeClr val="bg1"/>
              </a:solidFill>
              <a:latin typeface="Adobe Arabic" panose="02040503050201020203" pitchFamily="18" charset="-78"/>
              <a:cs typeface="B Titr" panose="00000700000000000000" pitchFamily="2" charset="-78"/>
            </a:endParaRPr>
          </a:p>
          <a:p>
            <a:pPr algn="r" rtl="1"/>
            <a:r>
              <a:rPr lang="fa-IR" sz="60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B Titr" panose="00000700000000000000" pitchFamily="2" charset="-78"/>
              </a:rPr>
              <a:t>پنجم</a:t>
            </a:r>
            <a:endParaRPr lang="en-US" sz="6000" b="1" dirty="0">
              <a:solidFill>
                <a:schemeClr val="bg1"/>
              </a:solidFill>
              <a:latin typeface="Adobe Arabic" panose="02040503050201020203" pitchFamily="18" charset="-78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449" y="1768056"/>
            <a:ext cx="70101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4800" b="1" spc="300" dirty="0">
                <a:solidFill>
                  <a:srgbClr val="1B345A"/>
                </a:solidFill>
                <a:latin typeface="AbdoLine" panose="02000500030000020004" pitchFamily="50" charset="-78"/>
                <a:ea typeface="Calibri" panose="020F0502020204030204" pitchFamily="34" charset="0"/>
                <a:cs typeface="AbdoLine" panose="02000500030000020004" pitchFamily="50" charset="-78"/>
              </a:rPr>
              <a:t>ســوره مبــارکه </a:t>
            </a:r>
            <a:r>
              <a:rPr lang="fa-IR" sz="6600" b="1" u="sng" spc="300" dirty="0">
                <a:solidFill>
                  <a:srgbClr val="24919C"/>
                </a:solidFill>
                <a:latin typeface="AbdoLine" panose="02000500030000020004" pitchFamily="50" charset="-78"/>
                <a:ea typeface="Calibri" panose="020F0502020204030204" pitchFamily="34" charset="0"/>
                <a:cs typeface="AbdoLine" panose="02000500030000020004" pitchFamily="50" charset="-78"/>
              </a:rPr>
              <a:t>ناس</a:t>
            </a:r>
          </a:p>
          <a:p>
            <a:pPr algn="ctr" rtl="1"/>
            <a:r>
              <a:rPr lang="ar-SA" sz="4800" b="1" spc="300" dirty="0">
                <a:solidFill>
                  <a:srgbClr val="1B345A"/>
                </a:solidFill>
                <a:latin typeface="AbdoLine" panose="02000500030000020004" pitchFamily="50" charset="-78"/>
                <a:ea typeface="Calibri" panose="020F0502020204030204" pitchFamily="34" charset="0"/>
                <a:cs typeface="AbdoLine" panose="02000500030000020004" pitchFamily="50" charset="-78"/>
              </a:rPr>
              <a:t>تعليم استعاذه </a:t>
            </a:r>
            <a:r>
              <a:rPr lang="fa-IR" sz="4800" b="1" spc="300" dirty="0" smtClean="0">
                <a:solidFill>
                  <a:srgbClr val="1B345A"/>
                </a:solidFill>
                <a:latin typeface="AbdoLine" panose="02000500030000020004" pitchFamily="50" charset="-78"/>
                <a:ea typeface="Calibri" panose="020F0502020204030204" pitchFamily="34" charset="0"/>
                <a:cs typeface="AbdoLine" panose="02000500030000020004" pitchFamily="50" charset="-78"/>
              </a:rPr>
              <a:t/>
            </a:r>
            <a:br>
              <a:rPr lang="fa-IR" sz="4800" b="1" spc="300" dirty="0" smtClean="0">
                <a:solidFill>
                  <a:srgbClr val="1B345A"/>
                </a:solidFill>
                <a:latin typeface="AbdoLine" panose="02000500030000020004" pitchFamily="50" charset="-78"/>
                <a:ea typeface="Calibri" panose="020F0502020204030204" pitchFamily="34" charset="0"/>
                <a:cs typeface="AbdoLine" panose="02000500030000020004" pitchFamily="50" charset="-78"/>
              </a:rPr>
            </a:br>
            <a:r>
              <a:rPr lang="ar-SA" sz="4800" b="1" spc="300" dirty="0" smtClean="0">
                <a:solidFill>
                  <a:srgbClr val="1B345A"/>
                </a:solidFill>
                <a:latin typeface="AbdoLine" panose="02000500030000020004" pitchFamily="50" charset="-78"/>
                <a:ea typeface="Calibri" panose="020F0502020204030204" pitchFamily="34" charset="0"/>
                <a:cs typeface="AbdoLine" panose="02000500030000020004" pitchFamily="50" charset="-78"/>
              </a:rPr>
              <a:t>از شرّ</a:t>
            </a:r>
            <a:r>
              <a:rPr lang="fa-IR" sz="4800" b="1" spc="300" dirty="0" smtClean="0">
                <a:solidFill>
                  <a:srgbClr val="1B345A"/>
                </a:solidFill>
                <a:latin typeface="AbdoLine" panose="02000500030000020004" pitchFamily="50" charset="-78"/>
                <a:ea typeface="Calibri" panose="020F0502020204030204" pitchFamily="34" charset="0"/>
                <a:cs typeface="AbdoLine" panose="02000500030000020004" pitchFamily="50" charset="-78"/>
              </a:rPr>
              <a:t> و</a:t>
            </a:r>
            <a:r>
              <a:rPr lang="ar-SA" sz="4800" b="1" spc="300" dirty="0" smtClean="0">
                <a:solidFill>
                  <a:srgbClr val="1B345A"/>
                </a:solidFill>
                <a:latin typeface="AbdoLine" panose="02000500030000020004" pitchFamily="50" charset="-78"/>
                <a:ea typeface="Calibri" panose="020F0502020204030204" pitchFamily="34" charset="0"/>
                <a:cs typeface="AbdoLine" panose="02000500030000020004" pitchFamily="50" charset="-78"/>
              </a:rPr>
              <a:t>سوسه</a:t>
            </a:r>
            <a:endParaRPr lang="en-US" sz="4800" b="1" spc="300" dirty="0">
              <a:solidFill>
                <a:srgbClr val="1B345A"/>
              </a:solidFill>
              <a:latin typeface="AbdoLine" panose="02000500030000020004" pitchFamily="50" charset="-78"/>
              <a:ea typeface="Calibri" panose="020F0502020204030204" pitchFamily="34" charset="0"/>
              <a:cs typeface="AbdoLine" panose="02000500030000020004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30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2803490" y="1241809"/>
            <a:ext cx="7295104" cy="693336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Down Arrow Callout 14"/>
          <p:cNvSpPr/>
          <p:nvPr/>
        </p:nvSpPr>
        <p:spPr>
          <a:xfrm>
            <a:off x="2803490" y="2091732"/>
            <a:ext cx="7295104" cy="69333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Down Arrow Callout 15"/>
          <p:cNvSpPr/>
          <p:nvPr/>
        </p:nvSpPr>
        <p:spPr>
          <a:xfrm>
            <a:off x="2803490" y="5491424"/>
            <a:ext cx="7295104" cy="693336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Down Arrow Callout 16"/>
          <p:cNvSpPr/>
          <p:nvPr/>
        </p:nvSpPr>
        <p:spPr>
          <a:xfrm>
            <a:off x="2803490" y="2941655"/>
            <a:ext cx="7295104" cy="693336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Down Arrow Callout 17"/>
          <p:cNvSpPr/>
          <p:nvPr/>
        </p:nvSpPr>
        <p:spPr>
          <a:xfrm>
            <a:off x="2803490" y="3761433"/>
            <a:ext cx="7295104" cy="693336"/>
          </a:xfrm>
          <a:prstGeom prst="downArrowCallou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Down Arrow Callout 18"/>
          <p:cNvSpPr/>
          <p:nvPr/>
        </p:nvSpPr>
        <p:spPr>
          <a:xfrm>
            <a:off x="2803490" y="4641501"/>
            <a:ext cx="7295104" cy="693336"/>
          </a:xfrm>
          <a:prstGeom prst="downArrowCallout">
            <a:avLst/>
          </a:prstGeom>
          <a:solidFill>
            <a:srgbClr val="ED7D3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2803490" y="633046"/>
            <a:ext cx="7295104" cy="452176"/>
          </a:xfrm>
          <a:prstGeom prst="rect">
            <a:avLst/>
          </a:prstGeom>
          <a:solidFill>
            <a:srgbClr val="D67D6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375869" y="562707"/>
            <a:ext cx="28235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800" dirty="0">
                <a:cs typeface="B Mitra" panose="00000400000000000000" pitchFamily="2" charset="-78"/>
              </a:rPr>
              <a:t>بِسمِ الله الرَّحمنِ الرَّحيمِ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285055" y="986412"/>
            <a:ext cx="228265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r" rtl="1">
              <a:lnSpc>
                <a:spcPct val="200000"/>
              </a:lnSpc>
            </a:pPr>
            <a:r>
              <a:rPr lang="fa-IR" sz="2400" dirty="0">
                <a:solidFill>
                  <a:prstClr val="black"/>
                </a:solidFill>
                <a:cs typeface="B Mitra" panose="00000400000000000000" pitchFamily="2" charset="-78"/>
              </a:rPr>
              <a:t>قُل أَعُوذُ بِرَبِّ النَّاسِ (1)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3633" y="1806561"/>
            <a:ext cx="1473481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  <a:spcAft>
                <a:spcPts val="0"/>
              </a:spcAft>
            </a:pPr>
            <a:r>
              <a:rPr lang="fa-IR" sz="2400" dirty="0">
                <a:cs typeface="B Mitra" panose="00000400000000000000" pitchFamily="2" charset="-78"/>
              </a:rPr>
              <a:t>مَلِكِ النَّاسِ (2)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65059" y="2671053"/>
            <a:ext cx="1281121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  <a:spcAft>
                <a:spcPts val="0"/>
              </a:spcAft>
            </a:pPr>
            <a:r>
              <a:rPr lang="fa-IR" sz="2400" dirty="0">
                <a:cs typeface="B Mitra" panose="00000400000000000000" pitchFamily="2" charset="-78"/>
              </a:rPr>
              <a:t>إِلهِ النَّاسِ (3)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69335" y="3477623"/>
            <a:ext cx="2614819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  <a:spcAft>
                <a:spcPts val="0"/>
              </a:spcAft>
            </a:pPr>
            <a:r>
              <a:rPr lang="fa-IR" sz="2400" dirty="0">
                <a:cs typeface="B Mitra" panose="00000400000000000000" pitchFamily="2" charset="-78"/>
              </a:rPr>
              <a:t>مِن شَرِّ الوَسواسِ الخَنَّاسِ (4)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32155" y="4351831"/>
            <a:ext cx="3073277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  <a:spcAft>
                <a:spcPts val="0"/>
              </a:spcAft>
            </a:pPr>
            <a:r>
              <a:rPr lang="fa-IR" sz="2400" dirty="0">
                <a:cs typeface="B Mitra" panose="00000400000000000000" pitchFamily="2" charset="-78"/>
              </a:rPr>
              <a:t>الَّذي يُوَسوِسُ في‏ صُدُورِ النَّاسِ (5)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59929" y="5195891"/>
            <a:ext cx="2002472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  <a:spcAft>
                <a:spcPts val="0"/>
              </a:spcAft>
            </a:pPr>
            <a:r>
              <a:rPr lang="fa-IR" sz="2400" dirty="0">
                <a:cs typeface="B Mitra" panose="00000400000000000000" pitchFamily="2" charset="-78"/>
              </a:rPr>
              <a:t>مِنَ الجِنَّةِ وَ النَّاسِ (6)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70815" y="901583"/>
            <a:ext cx="2504212" cy="73866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  <a:spcAft>
                <a:spcPts val="0"/>
              </a:spcAft>
            </a:pPr>
            <a:r>
              <a:rPr lang="fa-IR" sz="2400" dirty="0">
                <a:cs typeface="B Mitra" panose="00000400000000000000" pitchFamily="2" charset="-78"/>
              </a:rPr>
              <a:t>بگو پناه مي​برم به رب مردم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6068" y="1816924"/>
            <a:ext cx="1308371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  <a:spcAft>
                <a:spcPts val="0"/>
              </a:spcAft>
            </a:pPr>
            <a:r>
              <a:rPr lang="fa-IR" sz="2400" dirty="0">
                <a:cs typeface="B Mitra" panose="00000400000000000000" pitchFamily="2" charset="-78"/>
              </a:rPr>
              <a:t>به ملک مردم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05506" y="2651008"/>
            <a:ext cx="1101585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  <a:spcAft>
                <a:spcPts val="0"/>
              </a:spcAft>
            </a:pPr>
            <a:r>
              <a:rPr lang="fa-IR" sz="2400" dirty="0">
                <a:cs typeface="B Mitra" panose="00000400000000000000" pitchFamily="2" charset="-78"/>
              </a:rPr>
              <a:t>به اله مردم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38202" y="4328664"/>
            <a:ext cx="3517310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  <a:spcAft>
                <a:spcPts val="0"/>
              </a:spcAft>
            </a:pPr>
            <a:r>
              <a:rPr lang="fa-IR" sz="2400" dirty="0">
                <a:cs typeface="B Mitra" panose="00000400000000000000" pitchFamily="2" charset="-78"/>
              </a:rPr>
              <a:t>همان که در صدور مردم وسوسه مي​کند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23555" y="5202434"/>
            <a:ext cx="2593980" cy="73866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  <a:spcAft>
                <a:spcPts val="0"/>
              </a:spcAft>
            </a:pPr>
            <a:r>
              <a:rPr lang="fa-IR" sz="2400" dirty="0">
                <a:cs typeface="B Mitra" panose="00000400000000000000" pitchFamily="2" charset="-78"/>
              </a:rPr>
              <a:t>چه از جن باشد و چه از </a:t>
            </a:r>
            <a:r>
              <a:rPr lang="fa-IR" sz="2400" dirty="0" smtClean="0">
                <a:cs typeface="B Mitra" panose="00000400000000000000" pitchFamily="2" charset="-78"/>
              </a:rPr>
              <a:t>مردم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63195" y="3784189"/>
            <a:ext cx="1927131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a-IR" sz="2400" dirty="0">
                <a:cs typeface="B Mitra" panose="00000400000000000000" pitchFamily="2" charset="-78"/>
              </a:rPr>
              <a:t>از شر وسواس خناس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61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7439" y="0"/>
            <a:ext cx="2986391" cy="1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0403" b="1"/>
          <a:stretch/>
        </p:blipFill>
        <p:spPr>
          <a:xfrm>
            <a:off x="5780048" y="20547"/>
            <a:ext cx="6411952" cy="59547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1395" y="4863402"/>
            <a:ext cx="6410603" cy="1994598"/>
          </a:xfrm>
          <a:prstGeom prst="rect">
            <a:avLst/>
          </a:prstGeom>
          <a:solidFill>
            <a:srgbClr val="C95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48995" y="5436985"/>
            <a:ext cx="5749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400" b="1" dirty="0" smtClean="0">
                <a:solidFill>
                  <a:schemeClr val="bg1"/>
                </a:solidFill>
              </a:rPr>
              <a:t>مراحل تدبر در سوره</a:t>
            </a:r>
            <a:endParaRPr lang="en-US" sz="4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8893E2F-227D-4472-B59F-3DEBF46C0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>
            <a:off x="6083293" y="6244789"/>
            <a:ext cx="5750421" cy="0"/>
          </a:xfrm>
          <a:prstGeom prst="line">
            <a:avLst/>
          </a:prstGeom>
          <a:noFill/>
          <a:ln w="38100" cap="flat" cmpd="sng" algn="ctr"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rgbClr val="D67D6B"/>
                </a:gs>
                <a:gs pos="100000">
                  <a:srgbClr val="A7EA52"/>
                </a:gs>
              </a:gsLst>
              <a:lin ang="0" scaled="0"/>
            </a:gra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8" name="Rectangle 7"/>
          <p:cNvSpPr/>
          <p:nvPr/>
        </p:nvSpPr>
        <p:spPr>
          <a:xfrm>
            <a:off x="174492" y="352237"/>
            <a:ext cx="5527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800" b="1" dirty="0" smtClean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مرحله اول: </a:t>
            </a:r>
          </a:p>
          <a:p>
            <a:pPr algn="ctr" rtl="1"/>
            <a:r>
              <a:rPr lang="fa-IR" sz="2800" b="1" dirty="0" smtClean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تفكر حول موضوعات سوره </a:t>
            </a:r>
            <a:endParaRPr lang="en-US" sz="2800" b="1" dirty="0">
              <a:solidFill>
                <a:srgbClr val="1B345A"/>
              </a:solidFill>
              <a:latin typeface="Adobe Arabic" panose="02040503050201020203" pitchFamily="18" charset="-78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1862" y="1772250"/>
            <a:ext cx="4278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مرحله دوم</a:t>
            </a:r>
            <a:r>
              <a:rPr lang="fa-IR" sz="2800" b="1" dirty="0" smtClean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: </a:t>
            </a:r>
          </a:p>
          <a:p>
            <a:pPr algn="ctr" rtl="1"/>
            <a:r>
              <a:rPr lang="fa-IR" sz="2800" b="1" dirty="0" smtClean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گزاره</a:t>
            </a:r>
            <a:r>
              <a:rPr lang="fa-IR" sz="2800" b="1" dirty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​نويسي</a:t>
            </a:r>
            <a:endParaRPr lang="en-US" sz="2800" b="1" dirty="0">
              <a:solidFill>
                <a:srgbClr val="1B345A"/>
              </a:solidFill>
              <a:latin typeface="Adobe Arabic" panose="02040503050201020203" pitchFamily="18" charset="-78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497" y="3227471"/>
            <a:ext cx="53494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مرحله سوم: </a:t>
            </a:r>
            <a:endParaRPr lang="fa-IR" sz="2800" b="1" dirty="0" smtClean="0">
              <a:solidFill>
                <a:srgbClr val="1B345A"/>
              </a:solidFill>
              <a:latin typeface="Adobe Arabic" panose="02040503050201020203" pitchFamily="18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ctr" rtl="1"/>
            <a:r>
              <a:rPr lang="fa-IR" sz="2800" b="1" dirty="0" smtClean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              تدبر </a:t>
            </a:r>
            <a:r>
              <a:rPr lang="fa-IR" sz="2800" b="1" dirty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در سوره با نزديك شدن </a:t>
            </a:r>
            <a:r>
              <a:rPr lang="fa-IR" sz="2800" b="1" dirty="0" smtClean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fa-IR" sz="2800" b="1" dirty="0" smtClean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800" b="1" dirty="0" smtClean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به </a:t>
            </a:r>
            <a:r>
              <a:rPr lang="fa-IR" sz="2800" b="1" dirty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غرض </a:t>
            </a:r>
            <a:r>
              <a:rPr lang="fa-IR" sz="2800" b="1" dirty="0" smtClean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آن  </a:t>
            </a:r>
            <a:endParaRPr lang="en-US" sz="2800" b="1" dirty="0">
              <a:solidFill>
                <a:srgbClr val="1B345A"/>
              </a:solidFill>
              <a:latin typeface="Adobe Arabic" panose="02040503050201020203" pitchFamily="18" charset="-78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286" y="4783052"/>
            <a:ext cx="5427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مرحله چهارم</a:t>
            </a:r>
            <a:r>
              <a:rPr lang="fa-IR" sz="2800" b="1" dirty="0" smtClean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</a:p>
          <a:p>
            <a:pPr algn="ctr" rtl="1"/>
            <a:r>
              <a:rPr lang="fa-IR" sz="2800" b="1" dirty="0" smtClean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طهارت </a:t>
            </a:r>
            <a:r>
              <a:rPr lang="fa-IR" sz="2800" b="1" dirty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براي </a:t>
            </a:r>
            <a:r>
              <a:rPr lang="fa-IR" sz="2800" b="1" dirty="0" smtClean="0">
                <a:solidFill>
                  <a:srgbClr val="1B345A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B Nazanin" panose="00000400000000000000" pitchFamily="2" charset="-78"/>
              </a:rPr>
              <a:t>تدبر</a:t>
            </a:r>
            <a:endParaRPr lang="en-US" sz="2000" b="1" dirty="0">
              <a:solidFill>
                <a:srgbClr val="1B345A"/>
              </a:solidFill>
              <a:latin typeface="Adobe Arabic" panose="02040503050201020203" pitchFamily="18" charset="-78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305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 title="Opportunity Graph Circles">
            <a:extLst>
              <a:ext uri="{FF2B5EF4-FFF2-40B4-BE49-F238E27FC236}">
                <a16:creationId xmlns:a16="http://schemas.microsoft.com/office/drawing/2014/main" xmlns="" id="{7AA1A6A7-6F19-4288-85D6-5B84C5AFEDD7}"/>
              </a:ext>
            </a:extLst>
          </p:cNvPr>
          <p:cNvSpPr txBox="1">
            <a:spLocks/>
          </p:cNvSpPr>
          <p:nvPr/>
        </p:nvSpPr>
        <p:spPr>
          <a:xfrm>
            <a:off x="8036374" y="1753019"/>
            <a:ext cx="3650105" cy="3789137"/>
          </a:xfrm>
          <a:prstGeom prst="ellipse">
            <a:avLst/>
          </a:prstGeom>
          <a:solidFill>
            <a:srgbClr val="24919C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lang="en-US" dirty="0">
              <a:latin typeface="Adobe Arabic" panose="02040503050201020203" pitchFamily="18" charset="-78"/>
              <a:ea typeface="Calibri" panose="020F0502020204030204" pitchFamily="34" charset="0"/>
              <a:cs typeface="Adobe Arabic" panose="02040503050201020203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05853" y="2441757"/>
            <a:ext cx="41733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44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الف.</a:t>
            </a:r>
            <a:r>
              <a:rPr lang="fa-IR" sz="4400" dirty="0"/>
              <a:t> </a:t>
            </a:r>
            <a:endParaRPr lang="fa-IR" sz="4400" dirty="0">
              <a:latin typeface="Adobe Arabic" panose="02040503050201020203" pitchFamily="18" charset="-78"/>
              <a:ea typeface="Calibri" panose="020F0502020204030204" pitchFamily="34" charset="0"/>
              <a:cs typeface="Adobe Arabic" panose="02040503050201020203" pitchFamily="18" charset="-78"/>
            </a:endParaRPr>
          </a:p>
          <a:p>
            <a:pPr lvl="0" algn="ctr"/>
            <a:r>
              <a:rPr lang="fa-IR" sz="44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بررسی مفاهیم واژگان </a:t>
            </a:r>
            <a:endParaRPr lang="fa-IR" sz="4400" dirty="0" smtClean="0">
              <a:latin typeface="Adobe Arabic" panose="02040503050201020203" pitchFamily="18" charset="-78"/>
              <a:ea typeface="Calibri" panose="020F0502020204030204" pitchFamily="34" charset="0"/>
              <a:cs typeface="Adobe Arabic" panose="02040503050201020203" pitchFamily="18" charset="-78"/>
            </a:endParaRPr>
          </a:p>
          <a:p>
            <a:pPr lvl="0" algn="ctr"/>
            <a:r>
              <a:rPr lang="fa-IR" sz="4400" dirty="0" smtClean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سوره</a:t>
            </a:r>
            <a:endParaRPr lang="en-US" sz="4400" dirty="0">
              <a:latin typeface="Adobe Arabic" panose="02040503050201020203" pitchFamily="18" charset="-78"/>
              <a:ea typeface="Calibri" panose="020F0502020204030204" pitchFamily="34" charset="0"/>
              <a:cs typeface="Adobe Arabic" panose="02040503050201020203" pitchFamily="18" charset="-78"/>
            </a:endParaRPr>
          </a:p>
        </p:txBody>
      </p:sp>
      <p:sp>
        <p:nvSpPr>
          <p:cNvPr id="6" name="Text Placeholder 2" title="Opportunity Graph Circles">
            <a:extLst>
              <a:ext uri="{FF2B5EF4-FFF2-40B4-BE49-F238E27FC236}">
                <a16:creationId xmlns:a16="http://schemas.microsoft.com/office/drawing/2014/main" xmlns="" id="{7AA1A6A7-6F19-4288-85D6-5B84C5AFEDD7}"/>
              </a:ext>
            </a:extLst>
          </p:cNvPr>
          <p:cNvSpPr txBox="1">
            <a:spLocks/>
          </p:cNvSpPr>
          <p:nvPr/>
        </p:nvSpPr>
        <p:spPr>
          <a:xfrm>
            <a:off x="1375807" y="1715846"/>
            <a:ext cx="3650105" cy="3789137"/>
          </a:xfrm>
          <a:prstGeom prst="ellipse">
            <a:avLst/>
          </a:prstGeom>
          <a:solidFill>
            <a:srgbClr val="FBE5D6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lang="en-US" dirty="0">
              <a:latin typeface="Adobe Arabic" panose="02040503050201020203" pitchFamily="18" charset="-78"/>
              <a:ea typeface="Calibri" panose="020F0502020204030204" pitchFamily="34" charset="0"/>
              <a:cs typeface="Adobe Arabic" panose="02040503050201020203" pitchFamily="18" charset="-78"/>
            </a:endParaRPr>
          </a:p>
        </p:txBody>
      </p:sp>
      <p:sp>
        <p:nvSpPr>
          <p:cNvPr id="7" name="Text Placeholder 2" title="Opportunity Graph Circles">
            <a:extLst>
              <a:ext uri="{FF2B5EF4-FFF2-40B4-BE49-F238E27FC236}">
                <a16:creationId xmlns:a16="http://schemas.microsoft.com/office/drawing/2014/main" xmlns="" id="{7AA1A6A7-6F19-4288-85D6-5B84C5AFEDD7}"/>
              </a:ext>
            </a:extLst>
          </p:cNvPr>
          <p:cNvSpPr txBox="1">
            <a:spLocks/>
          </p:cNvSpPr>
          <p:nvPr/>
        </p:nvSpPr>
        <p:spPr>
          <a:xfrm>
            <a:off x="4706090" y="1779038"/>
            <a:ext cx="3650105" cy="3789137"/>
          </a:xfrm>
          <a:prstGeom prst="ellipse">
            <a:avLst/>
          </a:prstGeom>
          <a:solidFill>
            <a:srgbClr val="D47B69">
              <a:alpha val="82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lang="en-US" u="sng" dirty="0">
              <a:latin typeface="Adobe Arabic" panose="02040503050201020203" pitchFamily="18" charset="-78"/>
              <a:ea typeface="Calibri" panose="020F0502020204030204" pitchFamily="34" charset="0"/>
              <a:cs typeface="Adobe Arabic" panose="02040503050201020203" pitchFamily="18" charset="-78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E585A09F-6080-4B8E-A419-A648032805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05816" y="0"/>
            <a:ext cx="6824546" cy="1538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fa-I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مرحله اول: تفكر حول واژگان سوره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58409DB-08AB-499E-AEE2-60288B07CC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9359591" y="3873189"/>
            <a:ext cx="1188720" cy="85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50019" y="2352908"/>
            <a:ext cx="29773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a-IR" sz="44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ج. </a:t>
            </a:r>
          </a:p>
          <a:p>
            <a:pPr lvl="0" algn="ctr"/>
            <a:r>
              <a:rPr lang="fa-IR" sz="44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ارتباط بین واژگان </a:t>
            </a:r>
            <a:r>
              <a:rPr lang="fa-IR" sz="4400" dirty="0" smtClean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سوره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4538545" y="2518849"/>
            <a:ext cx="39839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44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ب.</a:t>
            </a:r>
          </a:p>
          <a:p>
            <a:pPr lvl="0" algn="ctr"/>
            <a:r>
              <a:rPr lang="fa-IR" sz="44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تصویرسازی از </a:t>
            </a:r>
            <a:r>
              <a:rPr lang="fa-IR" sz="4400" dirty="0" smtClean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واژگان</a:t>
            </a:r>
          </a:p>
          <a:p>
            <a:pPr lvl="0" algn="ctr"/>
            <a:r>
              <a:rPr lang="fa-IR" sz="4400" dirty="0" smtClean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سوره</a:t>
            </a:r>
            <a:endParaRPr lang="en-US" sz="4400" dirty="0">
              <a:latin typeface="Adobe Arabic" panose="02040503050201020203" pitchFamily="18" charset="-78"/>
              <a:ea typeface="Calibri" panose="020F0502020204030204" pitchFamily="34" charset="0"/>
              <a:cs typeface="Adobe Arabic" panose="02040503050201020203" pitchFamily="18" charset="-7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58409DB-08AB-499E-AEE2-60288B07CC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6400801" y="3891774"/>
            <a:ext cx="1645920" cy="85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58409DB-08AB-499E-AEE2-60288B07CC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341649" y="3676185"/>
            <a:ext cx="1005840" cy="85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8893E2F-227D-4472-B59F-3DEBF46C0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>
            <a:off x="5823098" y="1148681"/>
            <a:ext cx="5750421" cy="0"/>
          </a:xfrm>
          <a:prstGeom prst="line">
            <a:avLst/>
          </a:prstGeom>
          <a:noFill/>
          <a:ln w="38100" cap="flat" cmpd="sng" algn="ctr">
            <a:gradFill>
              <a:gsLst>
                <a:gs pos="0">
                  <a:srgbClr val="24919C"/>
                </a:gs>
                <a:gs pos="50000">
                  <a:srgbClr val="D47B69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0"/>
            </a:gra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9715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93CFE69-79B0-440B-949E-DA17AD834A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527073" y="0"/>
            <a:ext cx="4204707" cy="6858000"/>
          </a:xfrm>
          <a:prstGeom prst="rect">
            <a:avLst/>
          </a:prstGeom>
          <a:solidFill>
            <a:srgbClr val="249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3753AF9-461F-4049-BB9D-621E76A514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933798" y="4776439"/>
            <a:ext cx="3571782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38586" y="3182321"/>
            <a:ext cx="4034806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 rtl="1"/>
            <a:r>
              <a:rPr lang="fa-IR" sz="4800" b="1" dirty="0">
                <a:solidFill>
                  <a:srgbClr val="F7C5A3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مرحله اول: </a:t>
            </a:r>
            <a:endParaRPr lang="fa-IR" sz="4800" b="1" dirty="0" smtClean="0">
              <a:solidFill>
                <a:srgbClr val="F7C5A3"/>
              </a:solidFill>
              <a:latin typeface="Adobe Arabic" panose="02040503050201020203" pitchFamily="18" charset="-78"/>
              <a:ea typeface="Calibri" panose="020F0502020204030204" pitchFamily="34" charset="0"/>
              <a:cs typeface="Adobe Arabic" panose="02040503050201020203" pitchFamily="18" charset="-78"/>
            </a:endParaRPr>
          </a:p>
          <a:p>
            <a:pPr algn="ctr" rtl="1"/>
            <a:r>
              <a:rPr lang="fa-IR" sz="4800" b="1" dirty="0" smtClean="0">
                <a:solidFill>
                  <a:srgbClr val="F7C5A3"/>
                </a:solidFill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تفكر حول واژگان سوره </a:t>
            </a:r>
            <a:endParaRPr lang="en-US" sz="4800" b="1" dirty="0">
              <a:solidFill>
                <a:srgbClr val="F7C5A3"/>
              </a:solidFill>
              <a:latin typeface="Adobe Arabic" panose="02040503050201020203" pitchFamily="18" charset="-78"/>
              <a:ea typeface="Calibri" panose="020F0502020204030204" pitchFamily="34" charset="0"/>
              <a:cs typeface="Adobe Arabic" panose="02040503050201020203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28010" y="4906536"/>
            <a:ext cx="3845925" cy="12957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MA_Mitra"/>
                <a:ea typeface="Calibri" panose="020F0502020204030204" pitchFamily="34" charset="0"/>
                <a:cs typeface="B Lotus" panose="00000400000000000000" pitchFamily="2" charset="-78"/>
              </a:rPr>
              <a:t>الف</a:t>
            </a:r>
            <a:r>
              <a:rPr lang="fa-I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MA_Mitra"/>
                <a:ea typeface="Calibri" panose="020F0502020204030204" pitchFamily="34" charset="0"/>
                <a:cs typeface="B Lotus" panose="00000400000000000000" pitchFamily="2" charset="-78"/>
              </a:rPr>
              <a:t>.</a:t>
            </a: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MA_Mitra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sz="2800" b="1" dirty="0"/>
              <a:t>بررسي </a:t>
            </a:r>
            <a:r>
              <a:rPr lang="fa-IR" sz="3600" b="1" dirty="0">
                <a:gradFill>
                  <a:gsLst>
                    <a:gs pos="2000">
                      <a:schemeClr val="accent4">
                        <a:lumMod val="20000"/>
                        <a:lumOff val="80000"/>
                      </a:schemeClr>
                    </a:gs>
                    <a:gs pos="48000">
                      <a:schemeClr val="accent2"/>
                    </a:gs>
                    <a:gs pos="96000">
                      <a:srgbClr val="FFFF00"/>
                    </a:gs>
                  </a:gsLst>
                  <a:lin ang="0" scaled="0"/>
                </a:gradFill>
              </a:rPr>
              <a:t>مفاهیم</a:t>
            </a:r>
            <a:r>
              <a:rPr lang="fa-IR" sz="2800" b="1" dirty="0">
                <a:gradFill>
                  <a:gsLst>
                    <a:gs pos="2000">
                      <a:schemeClr val="accent4">
                        <a:lumMod val="20000"/>
                        <a:lumOff val="80000"/>
                      </a:schemeClr>
                    </a:gs>
                    <a:gs pos="48000">
                      <a:schemeClr val="accent2"/>
                    </a:gs>
                    <a:gs pos="96000">
                      <a:srgbClr val="FFFF00"/>
                    </a:gs>
                  </a:gsLst>
                </a:gradFill>
              </a:rPr>
              <a:t> </a:t>
            </a:r>
            <a:r>
              <a:rPr lang="fa-IR" sz="2800" b="1" dirty="0"/>
              <a:t>واژگان سوره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036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115259" y="2252217"/>
            <a:ext cx="1206675" cy="1173805"/>
          </a:xfrm>
          <a:prstGeom prst="ellipse">
            <a:avLst/>
          </a:prstGeom>
          <a:solidFill>
            <a:srgbClr val="F4B18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قول</a:t>
            </a:r>
          </a:p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(قل</a:t>
            </a: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)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181761" y="4111928"/>
            <a:ext cx="1206675" cy="1215958"/>
          </a:xfrm>
          <a:prstGeom prst="ellipse">
            <a:avLst/>
          </a:prstGeom>
          <a:solidFill>
            <a:srgbClr val="F4B18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15000"/>
              </a:lnSpc>
            </a:pP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عوذ</a:t>
            </a:r>
            <a:endParaRPr lang="en-US" sz="2000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ctr" rtl="1">
              <a:lnSpc>
                <a:spcPct val="115000"/>
              </a:lnSpc>
            </a:pP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(أعوذ)</a:t>
            </a:r>
            <a:endParaRPr lang="en-US" sz="20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405" t="62580" r="32188" b="11949"/>
          <a:stretch/>
        </p:blipFill>
        <p:spPr>
          <a:xfrm>
            <a:off x="4224529" y="3838575"/>
            <a:ext cx="2023872" cy="3019425"/>
          </a:xfrm>
          <a:prstGeom prst="rect">
            <a:avLst/>
          </a:prstGeom>
          <a:solidFill>
            <a:schemeClr val="tx2">
              <a:alpha val="25000"/>
            </a:schemeClr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405" t="62580" r="32188" b="11949"/>
          <a:stretch/>
        </p:blipFill>
        <p:spPr>
          <a:xfrm flipV="1">
            <a:off x="6205729" y="3838575"/>
            <a:ext cx="2023872" cy="3019425"/>
          </a:xfrm>
          <a:prstGeom prst="rect">
            <a:avLst/>
          </a:prstGeom>
          <a:solidFill>
            <a:schemeClr val="tx2">
              <a:alpha val="25000"/>
            </a:schemeClr>
          </a:solidFill>
        </p:spPr>
      </p:pic>
      <p:cxnSp>
        <p:nvCxnSpPr>
          <p:cNvPr id="19" name="Straight Connector 18"/>
          <p:cNvCxnSpPr/>
          <p:nvPr/>
        </p:nvCxnSpPr>
        <p:spPr>
          <a:xfrm flipH="1" flipV="1">
            <a:off x="8229600" y="864158"/>
            <a:ext cx="3278223" cy="11332"/>
          </a:xfrm>
          <a:prstGeom prst="line">
            <a:avLst/>
          </a:prstGeom>
          <a:ln w="76200">
            <a:solidFill>
              <a:srgbClr val="F4B18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096420" y="-133311"/>
            <a:ext cx="341311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r" rtl="1">
              <a:lnSpc>
                <a:spcPct val="200000"/>
              </a:lnSpc>
            </a:pPr>
            <a:r>
              <a:rPr lang="fa-IR" sz="3200" b="1" dirty="0">
                <a:cs typeface="B Mitra" panose="00000400000000000000" pitchFamily="2" charset="-78"/>
              </a:rPr>
              <a:t>قُل أَعُوذُ بِرَبِّ النَّاسِ (1)</a:t>
            </a:r>
            <a:endParaRPr lang="en-US" sz="3200" b="1" dirty="0">
              <a:cs typeface="B Mitra" panose="00000400000000000000" pitchFamily="2" charset="-78"/>
            </a:endParaRPr>
          </a:p>
        </p:txBody>
      </p:sp>
      <p:sp>
        <p:nvSpPr>
          <p:cNvPr id="38" name="Left Arrow 37"/>
          <p:cNvSpPr/>
          <p:nvPr/>
        </p:nvSpPr>
        <p:spPr>
          <a:xfrm>
            <a:off x="5131724" y="2557285"/>
            <a:ext cx="399008" cy="513145"/>
          </a:xfrm>
          <a:prstGeom prst="leftArrow">
            <a:avLst/>
          </a:prstGeom>
          <a:solidFill>
            <a:srgbClr val="C55A1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Left Arrow 39"/>
          <p:cNvSpPr/>
          <p:nvPr/>
        </p:nvSpPr>
        <p:spPr>
          <a:xfrm>
            <a:off x="5198226" y="4510776"/>
            <a:ext cx="399008" cy="513145"/>
          </a:xfrm>
          <a:prstGeom prst="leftArrow">
            <a:avLst/>
          </a:prstGeom>
          <a:solidFill>
            <a:srgbClr val="C55A1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3" name="Group 42"/>
          <p:cNvGrpSpPr/>
          <p:nvPr/>
        </p:nvGrpSpPr>
        <p:grpSpPr>
          <a:xfrm>
            <a:off x="9686355" y="2654231"/>
            <a:ext cx="182880" cy="352502"/>
            <a:chOff x="7151948" y="723848"/>
            <a:chExt cx="176051" cy="352502"/>
          </a:xfrm>
          <a:scene3d>
            <a:camera prst="orthographicFront"/>
            <a:lightRig rig="flat" dir="t"/>
          </a:scene3d>
        </p:grpSpPr>
        <p:sp>
          <p:nvSpPr>
            <p:cNvPr id="44" name="Equal 43"/>
            <p:cNvSpPr/>
            <p:nvPr/>
          </p:nvSpPr>
          <p:spPr>
            <a:xfrm>
              <a:off x="7151948" y="723848"/>
              <a:ext cx="176051" cy="352502"/>
            </a:xfrm>
            <a:prstGeom prst="mathEqual">
              <a:avLst/>
            </a:prstGeom>
            <a:solidFill>
              <a:srgbClr val="C55A11"/>
            </a:solidFill>
            <a:ln>
              <a:solidFill>
                <a:srgbClr val="F4B183"/>
              </a:solidFill>
            </a:ln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Equal 4"/>
            <p:cNvSpPr/>
            <p:nvPr/>
          </p:nvSpPr>
          <p:spPr>
            <a:xfrm>
              <a:off x="7175284" y="796463"/>
              <a:ext cx="129379" cy="2072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600" kern="1200">
                <a:cs typeface="B Nazanin" panose="00000400000000000000" pitchFamily="2" charset="-78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711294" y="4521824"/>
            <a:ext cx="182880" cy="352502"/>
            <a:chOff x="7151948" y="723848"/>
            <a:chExt cx="176051" cy="352502"/>
          </a:xfrm>
          <a:scene3d>
            <a:camera prst="orthographicFront"/>
            <a:lightRig rig="flat" dir="t"/>
          </a:scene3d>
        </p:grpSpPr>
        <p:sp>
          <p:nvSpPr>
            <p:cNvPr id="47" name="Equal 46"/>
            <p:cNvSpPr/>
            <p:nvPr/>
          </p:nvSpPr>
          <p:spPr>
            <a:xfrm>
              <a:off x="7151948" y="723848"/>
              <a:ext cx="176051" cy="352502"/>
            </a:xfrm>
            <a:prstGeom prst="mathEqual">
              <a:avLst/>
            </a:prstGeom>
            <a:solidFill>
              <a:srgbClr val="C55A11"/>
            </a:solidFill>
            <a:ln>
              <a:solidFill>
                <a:srgbClr val="F4B183"/>
              </a:solidFill>
            </a:ln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Equal 4"/>
            <p:cNvSpPr/>
            <p:nvPr/>
          </p:nvSpPr>
          <p:spPr>
            <a:xfrm>
              <a:off x="7175284" y="796463"/>
              <a:ext cx="129379" cy="2072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600" kern="1200">
                <a:cs typeface="B Nazanin" panose="00000400000000000000" pitchFamily="2" charset="-7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797256" y="2078183"/>
            <a:ext cx="2802787" cy="1471351"/>
            <a:chOff x="1247" y="1790350"/>
            <a:chExt cx="2802787" cy="1837965"/>
          </a:xfrm>
          <a:solidFill>
            <a:srgbClr val="F4B183"/>
          </a:solidFill>
          <a:scene3d>
            <a:camera prst="orthographicFront"/>
            <a:lightRig rig="flat" dir="t"/>
          </a:scene3d>
        </p:grpSpPr>
        <p:sp>
          <p:nvSpPr>
            <p:cNvPr id="57" name="Rounded Rectangle 56"/>
            <p:cNvSpPr/>
            <p:nvPr/>
          </p:nvSpPr>
          <p:spPr>
            <a:xfrm>
              <a:off x="1247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ounded Rectangle 4"/>
            <p:cNvSpPr/>
            <p:nvPr/>
          </p:nvSpPr>
          <p:spPr>
            <a:xfrm>
              <a:off x="90969" y="1880072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2036616" y="2133260"/>
            <a:ext cx="231925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dirty="0">
                <a:cs typeface="B Mitra" panose="00000400000000000000" pitchFamily="2" charset="-78"/>
              </a:rPr>
              <a:t>به معناي ابراز کردن آنچه انسان در درون خود دارد است. اين ابراز کردن مي​تواند با زبان، اشاره و يا هر نوع ديگري باشد.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802798" y="4037217"/>
            <a:ext cx="2802787" cy="1471351"/>
            <a:chOff x="1247" y="1790350"/>
            <a:chExt cx="2802787" cy="1837965"/>
          </a:xfrm>
          <a:solidFill>
            <a:srgbClr val="F4B183"/>
          </a:solidFill>
          <a:scene3d>
            <a:camera prst="orthographicFront"/>
            <a:lightRig rig="flat" dir="t"/>
          </a:scene3d>
        </p:grpSpPr>
        <p:sp>
          <p:nvSpPr>
            <p:cNvPr id="74" name="Rounded Rectangle 73"/>
            <p:cNvSpPr/>
            <p:nvPr/>
          </p:nvSpPr>
          <p:spPr>
            <a:xfrm>
              <a:off x="1247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Rounded Rectangle 4"/>
            <p:cNvSpPr/>
            <p:nvPr/>
          </p:nvSpPr>
          <p:spPr>
            <a:xfrm>
              <a:off x="90969" y="1880072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6625243" y="2192244"/>
            <a:ext cx="2132727" cy="747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dirty="0">
                <a:cs typeface="B Mitra" panose="00000400000000000000" pitchFamily="2" charset="-78"/>
              </a:rPr>
              <a:t>هو إبراز ما في القلب و إنشاؤه بأىّ وسيلة كان</a:t>
            </a:r>
            <a:r>
              <a:rPr lang="fa-IR" sz="1900" dirty="0">
                <a:cs typeface="B Mitra" panose="00000400000000000000" pitchFamily="2" charset="-78"/>
              </a:rPr>
              <a:t>. ‏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6385880" y="2078181"/>
            <a:ext cx="2802787" cy="1471351"/>
            <a:chOff x="1247" y="1790350"/>
            <a:chExt cx="2802787" cy="1837965"/>
          </a:xfrm>
          <a:solidFill>
            <a:srgbClr val="F4B183"/>
          </a:solidFill>
          <a:scene3d>
            <a:camera prst="orthographicFront"/>
            <a:lightRig rig="flat" dir="t"/>
          </a:scene3d>
        </p:grpSpPr>
        <p:sp>
          <p:nvSpPr>
            <p:cNvPr id="84" name="Rounded Rectangle 83"/>
            <p:cNvSpPr/>
            <p:nvPr/>
          </p:nvSpPr>
          <p:spPr>
            <a:xfrm>
              <a:off x="1247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Rounded Rectangle 4"/>
            <p:cNvSpPr/>
            <p:nvPr/>
          </p:nvSpPr>
          <p:spPr>
            <a:xfrm>
              <a:off x="90969" y="1880072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420196" y="4059383"/>
            <a:ext cx="2802787" cy="1471351"/>
            <a:chOff x="1247" y="1790350"/>
            <a:chExt cx="2802787" cy="1837965"/>
          </a:xfrm>
          <a:solidFill>
            <a:srgbClr val="F4B183"/>
          </a:solidFill>
          <a:scene3d>
            <a:camera prst="orthographicFront"/>
            <a:lightRig rig="flat" dir="t"/>
          </a:scene3d>
        </p:grpSpPr>
        <p:sp>
          <p:nvSpPr>
            <p:cNvPr id="87" name="Rounded Rectangle 86"/>
            <p:cNvSpPr/>
            <p:nvPr/>
          </p:nvSpPr>
          <p:spPr>
            <a:xfrm>
              <a:off x="1247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Rounded Rectangle 4"/>
            <p:cNvSpPr/>
            <p:nvPr/>
          </p:nvSpPr>
          <p:spPr>
            <a:xfrm>
              <a:off x="90969" y="1880072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91" name="Rounded Rectangle 4"/>
          <p:cNvSpPr/>
          <p:nvPr/>
        </p:nvSpPr>
        <p:spPr>
          <a:xfrm>
            <a:off x="6892304" y="4172772"/>
            <a:ext cx="2623343" cy="1327700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sp>
        <p:nvSpPr>
          <p:cNvPr id="2" name="Rectangle 1"/>
          <p:cNvSpPr/>
          <p:nvPr/>
        </p:nvSpPr>
        <p:spPr>
          <a:xfrm>
            <a:off x="7182197" y="5935652"/>
            <a:ext cx="2227212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fa-IR" sz="1400" b="1" dirty="0">
                <a:solidFill>
                  <a:prstClr val="white"/>
                </a:solidFill>
                <a:cs typeface="B Mitra" panose="00000400000000000000" pitchFamily="2" charset="-78"/>
              </a:rPr>
              <a:t>هو القرب مع الظهور بعنوان الاستيناس، في مقابل النفور و الوحشة و البعد.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33556" y="2417223"/>
            <a:ext cx="223346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fa-IR" dirty="0">
                <a:cs typeface="B Mitra" panose="00000400000000000000" pitchFamily="2" charset="-78"/>
              </a:rPr>
              <a:t>هو إبراز ما في القلب و إنشاؤه بأىّ وسيلة كان‏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6560" y="4370714"/>
            <a:ext cx="216066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fa-IR" dirty="0">
                <a:cs typeface="B Mitra" panose="00000400000000000000" pitchFamily="2" charset="-78"/>
              </a:rPr>
              <a:t>هو التجاء الى شي‏ء و اعتصام به من شرّ مواجه.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36617" y="4136627"/>
            <a:ext cx="236912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fa-IR" dirty="0">
                <a:cs typeface="B Mitra" panose="00000400000000000000" pitchFamily="2" charset="-78"/>
              </a:rPr>
              <a:t>پناه بردن از تهديدي که در روبروي فرد است به سوي چيزي يا کسي که مي​تواند مصونيت از اين تهديد را ايجاد کند.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02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405" t="62580" r="32188" b="11949"/>
          <a:stretch/>
        </p:blipFill>
        <p:spPr>
          <a:xfrm flipV="1">
            <a:off x="6205729" y="3838575"/>
            <a:ext cx="2023872" cy="3019425"/>
          </a:xfrm>
          <a:prstGeom prst="rect">
            <a:avLst/>
          </a:prstGeom>
          <a:solidFill>
            <a:schemeClr val="tx2">
              <a:alpha val="25000"/>
            </a:schemeClr>
          </a:solidFill>
        </p:spPr>
      </p:pic>
      <p:grpSp>
        <p:nvGrpSpPr>
          <p:cNvPr id="62" name="Group 61"/>
          <p:cNvGrpSpPr/>
          <p:nvPr/>
        </p:nvGrpSpPr>
        <p:grpSpPr>
          <a:xfrm>
            <a:off x="6677891" y="3693624"/>
            <a:ext cx="2802787" cy="2443939"/>
            <a:chOff x="1247" y="1790350"/>
            <a:chExt cx="2802787" cy="1837965"/>
          </a:xfrm>
          <a:solidFill>
            <a:srgbClr val="F4B183"/>
          </a:solidFill>
          <a:scene3d>
            <a:camera prst="orthographicFront"/>
            <a:lightRig rig="flat" dir="t"/>
          </a:scene3d>
        </p:grpSpPr>
        <p:sp>
          <p:nvSpPr>
            <p:cNvPr id="63" name="Rounded Rectangle 62"/>
            <p:cNvSpPr/>
            <p:nvPr/>
          </p:nvSpPr>
          <p:spPr>
            <a:xfrm>
              <a:off x="1247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ounded Rectangle 4"/>
            <p:cNvSpPr/>
            <p:nvPr/>
          </p:nvSpPr>
          <p:spPr>
            <a:xfrm>
              <a:off x="90969" y="1880072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11" name="Oval 10"/>
          <p:cNvSpPr/>
          <p:nvPr/>
        </p:nvSpPr>
        <p:spPr>
          <a:xfrm>
            <a:off x="10231636" y="1832493"/>
            <a:ext cx="1206675" cy="1215959"/>
          </a:xfrm>
          <a:prstGeom prst="ellipse">
            <a:avLst/>
          </a:prstGeom>
          <a:solidFill>
            <a:srgbClr val="F4B18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ربب </a:t>
            </a:r>
            <a:endParaRPr lang="en-US" sz="2000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(ربّ)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314764" y="4266374"/>
            <a:ext cx="1206675" cy="1225686"/>
          </a:xfrm>
          <a:prstGeom prst="ellipse">
            <a:avLst/>
          </a:prstGeom>
          <a:solidFill>
            <a:srgbClr val="F4B18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أنس</a:t>
            </a:r>
          </a:p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(ناس)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405" t="62580" r="32188" b="11949"/>
          <a:stretch/>
        </p:blipFill>
        <p:spPr>
          <a:xfrm>
            <a:off x="4224529" y="3838575"/>
            <a:ext cx="2023872" cy="3019425"/>
          </a:xfrm>
          <a:prstGeom prst="rect">
            <a:avLst/>
          </a:prstGeom>
          <a:solidFill>
            <a:schemeClr val="tx2">
              <a:alpha val="25000"/>
            </a:schemeClr>
          </a:solidFill>
        </p:spPr>
      </p:pic>
      <p:cxnSp>
        <p:nvCxnSpPr>
          <p:cNvPr id="19" name="Straight Connector 18"/>
          <p:cNvCxnSpPr/>
          <p:nvPr/>
        </p:nvCxnSpPr>
        <p:spPr>
          <a:xfrm flipH="1" flipV="1">
            <a:off x="8229600" y="864158"/>
            <a:ext cx="3278223" cy="11332"/>
          </a:xfrm>
          <a:prstGeom prst="line">
            <a:avLst/>
          </a:prstGeom>
          <a:ln w="76200">
            <a:solidFill>
              <a:srgbClr val="F4B18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096420" y="-133311"/>
            <a:ext cx="341311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r" rtl="1">
              <a:lnSpc>
                <a:spcPct val="200000"/>
              </a:lnSpc>
            </a:pPr>
            <a:r>
              <a:rPr lang="fa-IR" sz="3200" b="1" dirty="0">
                <a:cs typeface="B Mitra" panose="00000400000000000000" pitchFamily="2" charset="-78"/>
              </a:rPr>
              <a:t>قُل أَعُوذُ بِرَبِّ النَّاسِ (1)</a:t>
            </a:r>
            <a:endParaRPr lang="en-US" sz="3200" b="1" dirty="0">
              <a:cs typeface="B Mitra" panose="00000400000000000000" pitchFamily="2" charset="-78"/>
            </a:endParaRPr>
          </a:p>
        </p:txBody>
      </p:sp>
      <p:sp>
        <p:nvSpPr>
          <p:cNvPr id="41" name="Left Arrow 40"/>
          <p:cNvSpPr/>
          <p:nvPr/>
        </p:nvSpPr>
        <p:spPr>
          <a:xfrm>
            <a:off x="5771805" y="2316217"/>
            <a:ext cx="399008" cy="513145"/>
          </a:xfrm>
          <a:prstGeom prst="leftArrow">
            <a:avLst/>
          </a:prstGeom>
          <a:solidFill>
            <a:srgbClr val="C55A1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Left Arrow 41"/>
          <p:cNvSpPr/>
          <p:nvPr/>
        </p:nvSpPr>
        <p:spPr>
          <a:xfrm>
            <a:off x="5746866" y="4560653"/>
            <a:ext cx="399008" cy="513145"/>
          </a:xfrm>
          <a:prstGeom prst="leftArrow">
            <a:avLst/>
          </a:prstGeom>
          <a:solidFill>
            <a:srgbClr val="C55A1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9" name="Group 48"/>
          <p:cNvGrpSpPr/>
          <p:nvPr/>
        </p:nvGrpSpPr>
        <p:grpSpPr>
          <a:xfrm>
            <a:off x="9786109" y="2299556"/>
            <a:ext cx="182880" cy="352502"/>
            <a:chOff x="7151948" y="723848"/>
            <a:chExt cx="176051" cy="352502"/>
          </a:xfrm>
          <a:scene3d>
            <a:camera prst="orthographicFront"/>
            <a:lightRig rig="flat" dir="t"/>
          </a:scene3d>
        </p:grpSpPr>
        <p:sp>
          <p:nvSpPr>
            <p:cNvPr id="50" name="Equal 49"/>
            <p:cNvSpPr/>
            <p:nvPr/>
          </p:nvSpPr>
          <p:spPr>
            <a:xfrm>
              <a:off x="7151948" y="723848"/>
              <a:ext cx="176051" cy="352502"/>
            </a:xfrm>
            <a:prstGeom prst="mathEqual">
              <a:avLst/>
            </a:prstGeom>
            <a:solidFill>
              <a:srgbClr val="C55A11"/>
            </a:solidFill>
            <a:ln>
              <a:solidFill>
                <a:srgbClr val="F4B183"/>
              </a:solidFill>
            </a:ln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Equal 4"/>
            <p:cNvSpPr/>
            <p:nvPr/>
          </p:nvSpPr>
          <p:spPr>
            <a:xfrm>
              <a:off x="7175284" y="796463"/>
              <a:ext cx="129379" cy="2072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600" kern="1200">
                <a:cs typeface="B Nazanin" panose="00000400000000000000" pitchFamily="2" charset="-7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852610" y="4740726"/>
            <a:ext cx="182880" cy="352502"/>
            <a:chOff x="7151948" y="723848"/>
            <a:chExt cx="176051" cy="352502"/>
          </a:xfrm>
          <a:scene3d>
            <a:camera prst="orthographicFront"/>
            <a:lightRig rig="flat" dir="t"/>
          </a:scene3d>
        </p:grpSpPr>
        <p:sp>
          <p:nvSpPr>
            <p:cNvPr id="53" name="Equal 52"/>
            <p:cNvSpPr/>
            <p:nvPr/>
          </p:nvSpPr>
          <p:spPr>
            <a:xfrm>
              <a:off x="7151948" y="723848"/>
              <a:ext cx="176051" cy="352502"/>
            </a:xfrm>
            <a:prstGeom prst="mathEqual">
              <a:avLst/>
            </a:prstGeom>
            <a:solidFill>
              <a:srgbClr val="C55A11"/>
            </a:solidFill>
            <a:ln>
              <a:solidFill>
                <a:srgbClr val="F4B183"/>
              </a:solidFill>
            </a:ln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Equal 4"/>
            <p:cNvSpPr/>
            <p:nvPr/>
          </p:nvSpPr>
          <p:spPr>
            <a:xfrm>
              <a:off x="7175284" y="796463"/>
              <a:ext cx="129379" cy="2072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600" kern="1200">
                <a:cs typeface="B Nazanin" panose="00000400000000000000" pitchFamily="2" charset="-78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236124" y="1837116"/>
            <a:ext cx="2802787" cy="1471351"/>
            <a:chOff x="1247" y="1790350"/>
            <a:chExt cx="2802787" cy="1837965"/>
          </a:xfrm>
          <a:solidFill>
            <a:srgbClr val="F4B183"/>
          </a:solidFill>
          <a:scene3d>
            <a:camera prst="orthographicFront"/>
            <a:lightRig rig="flat" dir="t"/>
          </a:scene3d>
        </p:grpSpPr>
        <p:sp>
          <p:nvSpPr>
            <p:cNvPr id="77" name="Rounded Rectangle 76"/>
            <p:cNvSpPr/>
            <p:nvPr/>
          </p:nvSpPr>
          <p:spPr>
            <a:xfrm>
              <a:off x="1247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Rounded Rectangle 4"/>
            <p:cNvSpPr/>
            <p:nvPr/>
          </p:nvSpPr>
          <p:spPr>
            <a:xfrm>
              <a:off x="90969" y="1880072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236124" y="3674228"/>
            <a:ext cx="2802787" cy="2443939"/>
            <a:chOff x="1247" y="1790350"/>
            <a:chExt cx="2802787" cy="1837965"/>
          </a:xfrm>
          <a:solidFill>
            <a:srgbClr val="F4B183"/>
          </a:solidFill>
          <a:scene3d>
            <a:camera prst="orthographicFront"/>
            <a:lightRig rig="flat" dir="t"/>
          </a:scene3d>
        </p:grpSpPr>
        <p:sp>
          <p:nvSpPr>
            <p:cNvPr id="81" name="Rounded Rectangle 80"/>
            <p:cNvSpPr/>
            <p:nvPr/>
          </p:nvSpPr>
          <p:spPr>
            <a:xfrm>
              <a:off x="1247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Rounded Rectangle 4"/>
            <p:cNvSpPr/>
            <p:nvPr/>
          </p:nvSpPr>
          <p:spPr>
            <a:xfrm>
              <a:off x="90969" y="1880072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677891" y="1856510"/>
            <a:ext cx="2802787" cy="1471351"/>
            <a:chOff x="1247" y="1790350"/>
            <a:chExt cx="2802787" cy="1837965"/>
          </a:xfrm>
          <a:solidFill>
            <a:srgbClr val="F4B183"/>
          </a:solidFill>
          <a:scene3d>
            <a:camera prst="orthographicFront"/>
            <a:lightRig rig="flat" dir="t"/>
          </a:scene3d>
        </p:grpSpPr>
        <p:sp>
          <p:nvSpPr>
            <p:cNvPr id="90" name="Rounded Rectangle 89"/>
            <p:cNvSpPr/>
            <p:nvPr/>
          </p:nvSpPr>
          <p:spPr>
            <a:xfrm>
              <a:off x="1247" y="1790350"/>
              <a:ext cx="2802787" cy="183796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Rounded Rectangle 4"/>
            <p:cNvSpPr/>
            <p:nvPr/>
          </p:nvSpPr>
          <p:spPr>
            <a:xfrm>
              <a:off x="90969" y="1880072"/>
              <a:ext cx="2623343" cy="165852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6999317" y="4364546"/>
            <a:ext cx="222721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fa-IR" dirty="0">
                <a:cs typeface="B Mitra" panose="00000400000000000000" pitchFamily="2" charset="-78"/>
              </a:rPr>
              <a:t>هو القرب مع الظهور بعنوان الاستيناس، في مقابل النفور و الوحشة و البعد.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3942" y="3769534"/>
            <a:ext cx="254369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fa-IR" dirty="0">
                <a:cs typeface="B Mitra" panose="00000400000000000000" pitchFamily="2" charset="-78"/>
              </a:rPr>
              <a:t>انس يعني نزديک شدن به چيزي يا کسي که اين نزديکي با آشکاري و انس گرفتن همراه است به جاي آنکه از آن چيز پنهان شده و از آن دوري شود. ناس از اناس گرفته مي​شود که به حيثيت اجتماعي انسان اشاره دارد.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3186" y="2263432"/>
            <a:ext cx="2445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>
                <a:cs typeface="B Mitra" panose="00000400000000000000" pitchFamily="2" charset="-78"/>
              </a:rPr>
              <a:t>سوق شي‏ء الى جهة الكمال و رفع النقائص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344191" y="2167843"/>
            <a:ext cx="254135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fa-IR" dirty="0">
                <a:cs typeface="B Mitra" panose="00000400000000000000" pitchFamily="2" charset="-78"/>
              </a:rPr>
              <a:t>رفع نواقص و حوائج شیء و سوق دادنش به سوی کمال.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69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1305</Words>
  <Application>Microsoft Office PowerPoint</Application>
  <PresentationFormat>Widescreen</PresentationFormat>
  <Paragraphs>185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AbdoLine</vt:lpstr>
      <vt:lpstr>AbdoLine-Light</vt:lpstr>
      <vt:lpstr>Adobe Arabic</vt:lpstr>
      <vt:lpstr>Arial</vt:lpstr>
      <vt:lpstr>B Lotus</vt:lpstr>
      <vt:lpstr>B Mitra</vt:lpstr>
      <vt:lpstr>B Nazanin</vt:lpstr>
      <vt:lpstr>B Tabassom</vt:lpstr>
      <vt:lpstr>B Titr</vt:lpstr>
      <vt:lpstr>Bahij Palatino Sans Arabic</vt:lpstr>
      <vt:lpstr>Calibri</vt:lpstr>
      <vt:lpstr>Calibri Light</vt:lpstr>
      <vt:lpstr>MMA_Mitra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Asus</cp:lastModifiedBy>
  <cp:revision>171</cp:revision>
  <dcterms:created xsi:type="dcterms:W3CDTF">2024-11-16T14:02:37Z</dcterms:created>
  <dcterms:modified xsi:type="dcterms:W3CDTF">2025-02-08T06:08:36Z</dcterms:modified>
</cp:coreProperties>
</file>